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  <p:sldMasterId id="2147483648" r:id="rId2"/>
  </p:sldMasterIdLst>
  <p:notesMasterIdLst>
    <p:notesMasterId r:id="rId46"/>
  </p:notesMasterIdLst>
  <p:handoutMasterIdLst>
    <p:handoutMasterId r:id="rId47"/>
  </p:handoutMasterIdLst>
  <p:sldIdLst>
    <p:sldId id="256" r:id="rId3"/>
    <p:sldId id="258" r:id="rId4"/>
    <p:sldId id="267" r:id="rId5"/>
    <p:sldId id="259" r:id="rId6"/>
    <p:sldId id="260" r:id="rId7"/>
    <p:sldId id="268" r:id="rId8"/>
    <p:sldId id="269" r:id="rId9"/>
    <p:sldId id="270" r:id="rId10"/>
    <p:sldId id="261" r:id="rId11"/>
    <p:sldId id="271" r:id="rId12"/>
    <p:sldId id="272" r:id="rId13"/>
    <p:sldId id="282" r:id="rId14"/>
    <p:sldId id="287" r:id="rId15"/>
    <p:sldId id="273" r:id="rId16"/>
    <p:sldId id="264" r:id="rId17"/>
    <p:sldId id="265" r:id="rId18"/>
    <p:sldId id="278" r:id="rId19"/>
    <p:sldId id="281" r:id="rId20"/>
    <p:sldId id="279" r:id="rId21"/>
    <p:sldId id="286" r:id="rId22"/>
    <p:sldId id="280" r:id="rId23"/>
    <p:sldId id="28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85" r:id="rId34"/>
    <p:sldId id="298" r:id="rId35"/>
    <p:sldId id="297" r:id="rId36"/>
    <p:sldId id="299" r:id="rId37"/>
    <p:sldId id="300" r:id="rId38"/>
    <p:sldId id="301" r:id="rId39"/>
    <p:sldId id="302" r:id="rId40"/>
    <p:sldId id="307" r:id="rId41"/>
    <p:sldId id="305" r:id="rId42"/>
    <p:sldId id="303" r:id="rId43"/>
    <p:sldId id="304" r:id="rId44"/>
    <p:sldId id="306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FFFF"/>
    <a:srgbClr val="E6E6E6"/>
    <a:srgbClr val="101010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23" autoAdjust="0"/>
    <p:restoredTop sz="86908" autoAdjust="0"/>
  </p:normalViewPr>
  <p:slideViewPr>
    <p:cSldViewPr snapToGrid="0">
      <p:cViewPr>
        <p:scale>
          <a:sx n="75" d="100"/>
          <a:sy n="75" d="100"/>
        </p:scale>
        <p:origin x="378" y="1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1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AA097F1-DE49-4369-B1ED-D01FB94BA3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18A42F-5283-4FBE-B095-47A1AC9620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0C4F5-5F8F-4A48-BE5D-5DB5487802AD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7AA0A0-7440-467E-9F52-DEE08B878B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5E3FA0-863E-4A50-9209-41F0760D1D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A1A51-8A06-448E-BFBF-E4FE806E6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50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C389F-3015-480E-98A3-C7FB7BE82800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1CFF9-EC56-418B-92ED-A282212EF6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8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1CFF9-EC56-418B-92ED-A282212EF6B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1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1CFF9-EC56-418B-92ED-A282212EF6B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76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1CFF9-EC56-418B-92ED-A282212EF6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051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1CFF9-EC56-418B-92ED-A282212EF6B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36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CE18-E319-4BD6-9512-C3BF64F2BA93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2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A2593-9BE0-4071-97FA-6434DB35367B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9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C4BB1-FE5A-49CF-8380-41CF740CDCF4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64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16F81-2ECC-4E18-92BB-5088CE88FE6F}" type="datetime1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0A0B7B6-3B8E-4594-A197-43EDCB2E3FC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17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8CE18-E319-4BD6-9512-C3BF64F2BA93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0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D838-CCD0-4924-91A7-91387CB2DDEE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56B9-EE5C-4E57-90AC-684F219A4D74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0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4273-72C9-453B-923C-7825777DA77F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1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FBD9-74EF-4608-A075-26D607E19E1D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1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2823-96B2-47F8-BBC8-5797625AF529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62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01F0-6F9A-473B-A979-659EA680F04C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90845-F086-4705-9350-3F288B44655B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9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7869-6100-413C-A130-74C7E2735079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fld id="{FC4F7C6A-E82A-4D24-978C-A87D3C269A7A}" type="datetime1">
              <a:rPr lang="ko-KR" altLang="en-US" smtClean="0"/>
              <a:t>2022-05-01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none" spc="1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b="0" cap="all" spc="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25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kern="1200" spc="9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AD9F9-F668-4B41-93EE-5FA5F9CF264E}" type="datetime1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0B7B6-3B8E-4594-A197-43EDCB2E3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3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3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24.png"/><Relationship Id="rId5" Type="http://schemas.openxmlformats.org/officeDocument/2006/relationships/image" Target="../media/image31.png"/><Relationship Id="rId10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13.pn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prod.danawa.com/info/?pcode=13039457" TargetMode="External"/><Relationship Id="rId3" Type="http://schemas.openxmlformats.org/officeDocument/2006/relationships/hyperlink" Target="https://namu.wiki/w/Ori%20and%20the%20Blind%20Forest" TargetMode="External"/><Relationship Id="rId7" Type="http://schemas.openxmlformats.org/officeDocument/2006/relationships/hyperlink" Target="https://www.fmkorea.com/2821641875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mkorea.com/4200625425" TargetMode="External"/><Relationship Id="rId5" Type="http://schemas.openxmlformats.org/officeDocument/2006/relationships/hyperlink" Target="http://playwares.com/gamenews/45732076" TargetMode="External"/><Relationship Id="rId4" Type="http://schemas.openxmlformats.org/officeDocument/2006/relationships/hyperlink" Target="https://twitter.com/mitykaho/status/141432483536316825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4DA04CC3-8F78-42D1-9F17-E9F275C1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1DDFD25-8485-447C-B2F4-2D3B5B93A535}"/>
              </a:ext>
            </a:extLst>
          </p:cNvPr>
          <p:cNvSpPr txBox="1"/>
          <p:nvPr/>
        </p:nvSpPr>
        <p:spPr>
          <a:xfrm>
            <a:off x="1969462" y="830580"/>
            <a:ext cx="1650038" cy="102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70A6-C53B-4606-A071-904A5BAEEB97}"/>
              </a:ext>
            </a:extLst>
          </p:cNvPr>
          <p:cNvSpPr/>
          <p:nvPr/>
        </p:nvSpPr>
        <p:spPr>
          <a:xfrm>
            <a:off x="6429376" y="3992880"/>
            <a:ext cx="5486400" cy="2543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>
                <a:solidFill>
                  <a:schemeClr val="bg1">
                    <a:lumMod val="95000"/>
                  </a:schemeClr>
                </a:solidFill>
                <a:latin typeface="Water Brush" pitchFamily="2" charset="0"/>
              </a:rPr>
              <a:t>The Seeker</a:t>
            </a:r>
            <a:endParaRPr lang="ko-KR" altLang="en-US" sz="11500">
              <a:solidFill>
                <a:schemeClr val="bg1">
                  <a:lumMod val="95000"/>
                </a:schemeClr>
              </a:solidFill>
              <a:latin typeface="Water Brush" pitchFamily="2" charset="0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F2306C6-EB7E-401F-BBD5-7AA4E55DF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278816"/>
              </p:ext>
            </p:extLst>
          </p:nvPr>
        </p:nvGraphicFramePr>
        <p:xfrm>
          <a:off x="165098" y="118003"/>
          <a:ext cx="6750052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718">
                  <a:extLst>
                    <a:ext uri="{9D8B030D-6E8A-4147-A177-3AD203B41FA5}">
                      <a16:colId xmlns:a16="http://schemas.microsoft.com/office/drawing/2014/main" val="2562788717"/>
                    </a:ext>
                  </a:extLst>
                </a:gridCol>
                <a:gridCol w="1383984">
                  <a:extLst>
                    <a:ext uri="{9D8B030D-6E8A-4147-A177-3AD203B41FA5}">
                      <a16:colId xmlns:a16="http://schemas.microsoft.com/office/drawing/2014/main" val="341063172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73874754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373151286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230896689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8919361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분반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학번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제출일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0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2018192017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백승호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중간</a:t>
                      </a:r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</a:t>
                      </a: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220502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010-2257-9408</a:t>
                      </a:r>
                      <a:endParaRPr lang="ko-KR" altLang="en-US" sz="16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8733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6BD4A50-E1E2-41E2-B575-3621CA7513D6}"/>
              </a:ext>
            </a:extLst>
          </p:cNvPr>
          <p:cNvSpPr txBox="1"/>
          <p:nvPr/>
        </p:nvSpPr>
        <p:spPr>
          <a:xfrm>
            <a:off x="758520" y="6165389"/>
            <a:ext cx="1067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관념의 세상 속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주인공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 이데아의 파편을 수집하며 자신의 정체성을 찾기 위한 여정을 떠나는</a:t>
            </a:r>
            <a:r>
              <a:rPr lang="en-US" altLang="ko-KR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2.5D 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액션 </a:t>
            </a:r>
            <a:r>
              <a:rPr lang="ko-KR" altLang="en-US" sz="1400" err="1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메트로배니아</a:t>
            </a:r>
            <a:r>
              <a:rPr lang="ko-KR" altLang="en-US" sz="1400">
                <a:solidFill>
                  <a:schemeClr val="bg1">
                    <a:lumMod val="6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어드벤처 게임</a:t>
            </a:r>
            <a:endParaRPr lang="en-US" altLang="ko-KR" sz="1400">
              <a:solidFill>
                <a:schemeClr val="bg1">
                  <a:lumMod val="65000"/>
                </a:schemeClr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EEF058-5D37-4CDB-80AD-94FDD017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41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 descr="텍스트, 구름, 밤하늘이(가) 표시된 사진&#10;&#10;자동 생성된 설명">
            <a:extLst>
              <a:ext uri="{FF2B5EF4-FFF2-40B4-BE49-F238E27FC236}">
                <a16:creationId xmlns:a16="http://schemas.microsoft.com/office/drawing/2014/main" id="{600F842C-8204-4655-BCBB-C081DDAE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0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타겟 유저</a:t>
            </a:r>
            <a:endParaRPr lang="en-US" altLang="ko-KR" sz="1200" dirty="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5926F2-DF13-4079-9A8A-3C077E9C8BB9}"/>
              </a:ext>
            </a:extLst>
          </p:cNvPr>
          <p:cNvSpPr txBox="1"/>
          <p:nvPr/>
        </p:nvSpPr>
        <p:spPr>
          <a:xfrm>
            <a:off x="1327943" y="1602027"/>
            <a:ext cx="9536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ko-KR" altLang="en-US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이 세상에서 가장 친절한 선생은 자기 자신이다</a:t>
            </a:r>
            <a:endParaRPr lang="en-US" altLang="ko-KR" sz="20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가장 진실한 책도 자기 자신이다</a:t>
            </a:r>
            <a:endParaRPr lang="en-US" altLang="ko-KR" sz="20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또한 가장 훌륭한 교육도 자기 자신이다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. ”</a:t>
            </a:r>
          </a:p>
          <a:p>
            <a:pPr algn="ctr"/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                                                                                             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-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법구 비유경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-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4B466C-FBE6-40C1-B61C-41D067E1BEB5}"/>
              </a:ext>
            </a:extLst>
          </p:cNvPr>
          <p:cNvGrpSpPr/>
          <p:nvPr/>
        </p:nvGrpSpPr>
        <p:grpSpPr>
          <a:xfrm>
            <a:off x="1892299" y="3447773"/>
            <a:ext cx="8407400" cy="2119089"/>
            <a:chOff x="5080000" y="545764"/>
            <a:chExt cx="6604000" cy="3797635"/>
          </a:xfrm>
        </p:grpSpPr>
        <p:sp>
          <p:nvSpPr>
            <p:cNvPr id="22" name="텍스트 개체 틀 21">
              <a:extLst>
                <a:ext uri="{FF2B5EF4-FFF2-40B4-BE49-F238E27FC236}">
                  <a16:creationId xmlns:a16="http://schemas.microsoft.com/office/drawing/2014/main" id="{A6B43B39-2176-47F2-A1EE-117DD2B1F26D}"/>
                </a:ext>
              </a:extLst>
            </p:cNvPr>
            <p:cNvSpPr txBox="1">
              <a:spLocks/>
            </p:cNvSpPr>
            <p:nvPr/>
          </p:nvSpPr>
          <p:spPr>
            <a:xfrm>
              <a:off x="5080000" y="545764"/>
              <a:ext cx="6604000" cy="379763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시대가 변함에 따라 자아 정체성의 위기가 빨리 찾아오면서도 자아 정체성을 찾기 위한</a:t>
              </a:r>
              <a:endPara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pPr marL="0" indent="0" algn="ctr">
                <a:buNone/>
              </a:pP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유예 기간이 길어지고 있다</a:t>
              </a:r>
              <a:r>
                <a:rPr lang="en-US" altLang="ko-KR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. </a:t>
              </a: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자신의 정체성을 찾기 위해 여정을 떠나는 더 시커를 통해 </a:t>
              </a:r>
              <a:endPara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pPr marL="0" indent="0" algn="ctr">
                <a:buNone/>
              </a:pP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정체성의 위기를 겪는 </a:t>
              </a:r>
              <a:r>
                <a:rPr lang="en-US" altLang="ko-KR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10</a:t>
              </a: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대부터 </a:t>
              </a:r>
              <a:r>
                <a:rPr lang="en-US" altLang="ko-KR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30</a:t>
              </a:r>
              <a:r>
                <a:rPr lang="ko-KR" altLang="en-US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대까지 자아에 대한 동기 부여가 되기를 원한다</a:t>
              </a:r>
              <a:r>
                <a:rPr lang="en-US" altLang="ko-KR" sz="1800">
                  <a:solidFill>
                    <a:schemeClr val="bg1">
                      <a:lumMod val="85000"/>
                    </a:schemeClr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77E80F-46CB-4AC9-9FD1-2DEB16F7F086}"/>
                </a:ext>
              </a:extLst>
            </p:cNvPr>
            <p:cNvSpPr txBox="1"/>
            <p:nvPr/>
          </p:nvSpPr>
          <p:spPr>
            <a:xfrm>
              <a:off x="5146675" y="641015"/>
              <a:ext cx="1438275" cy="992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>
                  <a:solidFill>
                    <a:schemeClr val="bg1"/>
                  </a:solidFill>
                  <a:latin typeface="Hahmlet Light" pitchFamily="2" charset="-127"/>
                  <a:ea typeface="Hahmlet Light" pitchFamily="2" charset="-127"/>
                  <a:cs typeface="Hahmlet Light" pitchFamily="2" charset="-127"/>
                </a:rPr>
                <a:t>타겟 유저</a:t>
              </a:r>
              <a:endParaRPr lang="en-US" altLang="ko-KR" sz="16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71385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23BE119-BC89-46D1-9FAC-2038548B7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761126"/>
              </p:ext>
            </p:extLst>
          </p:nvPr>
        </p:nvGraphicFramePr>
        <p:xfrm>
          <a:off x="1437664" y="1054100"/>
          <a:ext cx="7782536" cy="443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408">
                  <a:extLst>
                    <a:ext uri="{9D8B030D-6E8A-4147-A177-3AD203B41FA5}">
                      <a16:colId xmlns:a16="http://schemas.microsoft.com/office/drawing/2014/main" val="2772992183"/>
                    </a:ext>
                  </a:extLst>
                </a:gridCol>
                <a:gridCol w="6497128">
                  <a:extLst>
                    <a:ext uri="{9D8B030D-6E8A-4147-A177-3AD203B41FA5}">
                      <a16:colId xmlns:a16="http://schemas.microsoft.com/office/drawing/2014/main" val="2416591767"/>
                    </a:ext>
                  </a:extLst>
                </a:gridCol>
              </a:tblGrid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게임 제목 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The Seeker </a:t>
                      </a:r>
                      <a:r>
                        <a:rPr lang="ko-KR" altLang="en-US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추구자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42449"/>
                  </a:ext>
                </a:extLst>
              </a:tr>
              <a:tr h="606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흐름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명상 패시브 기술을 통해 아이덴티티를 획득하여 특수 능력을 획득하고 </a:t>
                      </a:r>
                      <a:endParaRPr lang="en-US" altLang="ko-KR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감각을 물리쳐 최종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5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개의 이데아의 파편을 모으는 방식으로 진행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42584"/>
                  </a:ext>
                </a:extLst>
              </a:tr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타겟 유저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10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대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~ 30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대 초반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,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인디 게임을 즐기는 유저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43727"/>
                  </a:ext>
                </a:extLst>
              </a:tr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장르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메트로배니아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,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인디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,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어드벤처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159254"/>
                  </a:ext>
                </a:extLst>
              </a:tr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플렛폼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PlayStation 4, PlayStation 5</a:t>
                      </a:r>
                      <a:endParaRPr lang="ko-KR" altLang="en-US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50520"/>
                  </a:ext>
                </a:extLst>
              </a:tr>
              <a:tr h="478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화면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2.5D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횡 스크롤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58009"/>
                  </a:ext>
                </a:extLst>
              </a:tr>
              <a:tr h="14352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사양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PS4, PS5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기본 스펙</a:t>
                      </a:r>
                      <a:endParaRPr lang="en-US" altLang="ko-KR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램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4GB</a:t>
                      </a:r>
                    </a:p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하드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8GB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사용 가능 공간</a:t>
                      </a:r>
                      <a:endParaRPr lang="en-US" altLang="ko-KR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Ori and the Blind Forest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와 동급의 사양</a:t>
                      </a:r>
                      <a:endParaRPr lang="en-US" altLang="ko-KR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※(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플렛폼은 다름 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- Ori : XBO, The Seeker : PS4)</a:t>
                      </a:r>
                      <a:endParaRPr lang="ko-KR" altLang="en-US" sz="1600">
                        <a:solidFill>
                          <a:schemeClr val="bg1">
                            <a:lumMod val="85000"/>
                          </a:schemeClr>
                        </a:solidFill>
                        <a:latin typeface="Hahmlet" pitchFamily="2" charset="-127"/>
                        <a:ea typeface="Hahmlet" pitchFamily="2" charset="-127"/>
                        <a:cs typeface="Hahmlet" pitchFamily="2" charset="-127"/>
                      </a:endParaRP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4871"/>
                  </a:ext>
                </a:extLst>
              </a:tr>
            </a:tbl>
          </a:graphicData>
        </a:graphic>
      </p:graphicFrame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 descr="텍스트, 구름, 밤하늘이(가) 표시된 사진&#10;&#10;자동 생성된 설명">
            <a:extLst>
              <a:ext uri="{FF2B5EF4-FFF2-40B4-BE49-F238E27FC236}">
                <a16:creationId xmlns:a16="http://schemas.microsoft.com/office/drawing/2014/main" id="{600F842C-8204-4655-BCBB-C081DDAE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6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기타 게임 정보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57B2BA9-EBE6-43DA-8D97-0710E6B57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64" y="2056793"/>
            <a:ext cx="5200833" cy="2976902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2FE8EF-C76E-43A4-BE62-4C7C3E937B4E}"/>
              </a:ext>
            </a:extLst>
          </p:cNvPr>
          <p:cNvGrpSpPr/>
          <p:nvPr/>
        </p:nvGrpSpPr>
        <p:grpSpPr>
          <a:xfrm>
            <a:off x="4072341" y="479424"/>
            <a:ext cx="7393522" cy="5899152"/>
            <a:chOff x="4038715" y="457200"/>
            <a:chExt cx="7393522" cy="5899152"/>
          </a:xfrm>
        </p:grpSpPr>
        <p:sp>
          <p:nvSpPr>
            <p:cNvPr id="24" name="텍스트 개체 틀 21">
              <a:extLst>
                <a:ext uri="{FF2B5EF4-FFF2-40B4-BE49-F238E27FC236}">
                  <a16:creationId xmlns:a16="http://schemas.microsoft.com/office/drawing/2014/main" id="{073DEB05-B510-4AF3-9217-6F139A715F85}"/>
                </a:ext>
              </a:extLst>
            </p:cNvPr>
            <p:cNvSpPr txBox="1">
              <a:spLocks/>
            </p:cNvSpPr>
            <p:nvPr/>
          </p:nvSpPr>
          <p:spPr>
            <a:xfrm>
              <a:off x="6940911" y="457200"/>
              <a:ext cx="4491326" cy="589915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D79E4A4-66C0-4B14-99FC-9A1732C5B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304" y="713724"/>
              <a:ext cx="3930539" cy="22109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E5256D7-498D-4B81-ADC7-1C394E5C4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304" y="3521552"/>
              <a:ext cx="3930539" cy="22109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68D9E6-3B39-406A-9452-AD19A0279981}"/>
                </a:ext>
              </a:extLst>
            </p:cNvPr>
            <p:cNvSpPr txBox="1"/>
            <p:nvPr/>
          </p:nvSpPr>
          <p:spPr>
            <a:xfrm>
              <a:off x="4038715" y="587196"/>
              <a:ext cx="27341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solidFill>
                    <a:schemeClr val="bg1">
                      <a:lumMod val="8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메트로배니아 인디게임 </a:t>
              </a:r>
              <a:r>
                <a:rPr lang="en-US" altLang="ko-KR" sz="1200">
                  <a:solidFill>
                    <a:schemeClr val="bg1">
                      <a:lumMod val="8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&lt;</a:t>
              </a:r>
              <a:r>
                <a:rPr lang="ko-KR" altLang="en-US" sz="1200">
                  <a:solidFill>
                    <a:schemeClr val="bg1">
                      <a:lumMod val="8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할로우나이트</a:t>
              </a:r>
              <a:r>
                <a:rPr lang="en-US" altLang="ko-KR" sz="1200">
                  <a:solidFill>
                    <a:schemeClr val="bg1">
                      <a:lumMod val="8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&gt;</a:t>
              </a:r>
              <a:endParaRPr lang="ko-KR" altLang="en-US" sz="12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4D41516-FD44-3362-3BB9-942AA2E3C854}"/>
              </a:ext>
            </a:extLst>
          </p:cNvPr>
          <p:cNvSpPr txBox="1"/>
          <p:nvPr/>
        </p:nvSpPr>
        <p:spPr>
          <a:xfrm>
            <a:off x="8011839" y="3004027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메트로배니아 인디게임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&lt;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할로우 나이트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&gt;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endParaRPr lang="ko-KR" altLang="en-US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04358A-B36B-91AD-DDB6-F034C09186B1}"/>
              </a:ext>
            </a:extLst>
          </p:cNvPr>
          <p:cNvSpPr txBox="1"/>
          <p:nvPr/>
        </p:nvSpPr>
        <p:spPr>
          <a:xfrm>
            <a:off x="8176938" y="5778972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(4)] </a:t>
            </a:r>
            <a:r>
              <a:rPr lang="en-US" altLang="ko-KR" sz="800">
                <a:solidFill>
                  <a:schemeClr val="bg1">
                    <a:lumMod val="8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2.5D </a:t>
            </a:r>
            <a:r>
              <a:rPr lang="ko-KR" altLang="en-US" sz="800">
                <a:solidFill>
                  <a:schemeClr val="bg1">
                    <a:lumMod val="8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메트로배니아 인디게임 </a:t>
            </a:r>
            <a:r>
              <a:rPr lang="en-US" altLang="ko-KR" sz="800">
                <a:solidFill>
                  <a:schemeClr val="bg1">
                    <a:lumMod val="8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&lt;Ori&gt;</a:t>
            </a:r>
            <a:endParaRPr lang="ko-KR" altLang="en-US" sz="8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009667-030A-ECE9-A126-5F33F9274E8E}"/>
              </a:ext>
            </a:extLst>
          </p:cNvPr>
          <p:cNvSpPr txBox="1"/>
          <p:nvPr/>
        </p:nvSpPr>
        <p:spPr>
          <a:xfrm>
            <a:off x="2830649" y="5096971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</a:rPr>
              <a:t>표</a:t>
            </a:r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(1)] 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</a:rPr>
              <a:t>더 시커 사양</a:t>
            </a:r>
          </a:p>
        </p:txBody>
      </p:sp>
    </p:spTree>
    <p:extLst>
      <p:ext uri="{BB962C8B-B14F-4D97-AF65-F5344CB8AC3E}">
        <p14:creationId xmlns:p14="http://schemas.microsoft.com/office/powerpoint/2010/main" val="1206340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 descr="텍스트, 구름, 밤하늘이(가) 표시된 사진&#10;&#10;자동 생성된 설명">
            <a:extLst>
              <a:ext uri="{FF2B5EF4-FFF2-40B4-BE49-F238E27FC236}">
                <a16:creationId xmlns:a16="http://schemas.microsoft.com/office/drawing/2014/main" id="{600F842C-8204-4655-BCBB-C081DDAE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6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이용가능 연령 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F23BE119-BC89-46D1-9FAC-2038548B7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38540"/>
              </p:ext>
            </p:extLst>
          </p:nvPr>
        </p:nvGraphicFramePr>
        <p:xfrm>
          <a:off x="483972" y="1963810"/>
          <a:ext cx="5657416" cy="2930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950">
                  <a:extLst>
                    <a:ext uri="{9D8B030D-6E8A-4147-A177-3AD203B41FA5}">
                      <a16:colId xmlns:a16="http://schemas.microsoft.com/office/drawing/2014/main" val="2772992183"/>
                    </a:ext>
                  </a:extLst>
                </a:gridCol>
                <a:gridCol w="3652466">
                  <a:extLst>
                    <a:ext uri="{9D8B030D-6E8A-4147-A177-3AD203B41FA5}">
                      <a16:colId xmlns:a16="http://schemas.microsoft.com/office/drawing/2014/main" val="2416591767"/>
                    </a:ext>
                  </a:extLst>
                </a:gridCol>
              </a:tblGrid>
              <a:tr h="830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이용가능 연령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12</a:t>
                      </a:r>
                      <a:r>
                        <a:rPr lang="ko-KR" altLang="en-US" sz="1800"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세 이용가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42449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선정성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선정적 내용 없음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242584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폭력성 및 공포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폭력 및 공포 요소가 경미하게 표현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443727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범죄 및 약물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범죄 및 약물 없음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159254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언어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저속어</a:t>
                      </a:r>
                      <a:r>
                        <a:rPr lang="en-US" altLang="ko-KR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, </a:t>
                      </a:r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비속어 없음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950520"/>
                  </a:ext>
                </a:extLst>
              </a:tr>
              <a:tr h="419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사행성</a:t>
                      </a:r>
                    </a:p>
                  </a:txBody>
                  <a:tcPr marL="74078" marR="74078" marT="37039" marB="37039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ahmlet" pitchFamily="2" charset="-127"/>
                          <a:ea typeface="Hahmlet" pitchFamily="2" charset="-127"/>
                          <a:cs typeface="Hahmlet" pitchFamily="2" charset="-127"/>
                        </a:rPr>
                        <a:t>사행행위 모사 없음</a:t>
                      </a:r>
                    </a:p>
                  </a:txBody>
                  <a:tcPr marL="74078" marR="74078" marT="37039" marB="3703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358009"/>
                  </a:ext>
                </a:extLst>
              </a:tr>
            </a:tbl>
          </a:graphicData>
        </a:graphic>
      </p:graphicFrame>
      <p:sp>
        <p:nvSpPr>
          <p:cNvPr id="18" name="텍스트 개체 틀 21">
            <a:extLst>
              <a:ext uri="{FF2B5EF4-FFF2-40B4-BE49-F238E27FC236}">
                <a16:creationId xmlns:a16="http://schemas.microsoft.com/office/drawing/2014/main" id="{908A0C18-3CD1-62EA-76B3-17E6F5F2EFB2}"/>
              </a:ext>
            </a:extLst>
          </p:cNvPr>
          <p:cNvSpPr txBox="1">
            <a:spLocks/>
          </p:cNvSpPr>
          <p:nvPr/>
        </p:nvSpPr>
        <p:spPr>
          <a:xfrm>
            <a:off x="6399427" y="2250134"/>
            <a:ext cx="5308601" cy="235773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선정성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폭력성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범죄 및 약물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언어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사행성 조건 모두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미비하거나 해당 없지만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특정한 이념과 철학의 표현과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무기와 몬스터에 대한 구체적 묘사로 인하여 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전체 이용가가 아닌 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12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세 이용가에 해당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1822C6E-B451-4DD5-2052-AA79AC6C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623" y="281218"/>
            <a:ext cx="1066800" cy="125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D7DA61-3173-D881-6ED4-297A3D34853C}"/>
              </a:ext>
            </a:extLst>
          </p:cNvPr>
          <p:cNvSpPr txBox="1"/>
          <p:nvPr/>
        </p:nvSpPr>
        <p:spPr>
          <a:xfrm>
            <a:off x="2105249" y="4989216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</a:rPr>
              <a:t>표</a:t>
            </a:r>
            <a:r>
              <a:rPr lang="en-US" altLang="ko-KR" sz="800">
                <a:solidFill>
                  <a:schemeClr val="bg1">
                    <a:lumMod val="65000"/>
                  </a:schemeClr>
                </a:solidFill>
              </a:rPr>
              <a:t>(2)] 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</a:rPr>
              <a:t>더 시커 이용 가능 연령</a:t>
            </a:r>
          </a:p>
        </p:txBody>
      </p:sp>
    </p:spTree>
    <p:extLst>
      <p:ext uri="{BB962C8B-B14F-4D97-AF65-F5344CB8AC3E}">
        <p14:creationId xmlns:p14="http://schemas.microsoft.com/office/powerpoint/2010/main" val="362354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圖片">
            <a:extLst>
              <a:ext uri="{FF2B5EF4-FFF2-40B4-BE49-F238E27FC236}">
                <a16:creationId xmlns:a16="http://schemas.microsoft.com/office/drawing/2014/main" id="{409B4818-679F-461F-9747-F76F3724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0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스토리 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세계관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7A089-E474-1A43-2299-3CDDC491B57B}"/>
              </a:ext>
            </a:extLst>
          </p:cNvPr>
          <p:cNvSpPr txBox="1"/>
          <p:nvPr/>
        </p:nvSpPr>
        <p:spPr>
          <a:xfrm>
            <a:off x="229577" y="2481361"/>
            <a:ext cx="117673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ko-KR" altLang="en-US" sz="24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나는 이제 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…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유능하고 교활한 악령이 온 힘을 다해 나를 속이려 하고 있다고 가정하겠다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.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</a:t>
            </a:r>
            <a:endParaRPr lang="en-US" altLang="ko-KR" sz="2400">
              <a:solidFill>
                <a:schemeClr val="bg2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나는 손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눈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살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피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어떠한 감관도 없으며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단지 이런 것을 갖고 있다고 악령에 의해 잘못 </a:t>
            </a:r>
            <a:endParaRPr lang="en-US" altLang="ko-KR" sz="2400">
              <a:solidFill>
                <a:schemeClr val="bg2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믿고 있을 뿐이라고 생각하겠다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.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이렇게 하면 비록 어떤 참된 것을 인식할 수는 없을지라도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</a:t>
            </a: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거짓된 것에 동의하지 않는 것</a:t>
            </a:r>
            <a:r>
              <a:rPr lang="en-US" altLang="ko-KR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또 저 기만자가 아무리 유능하고 교활하더라도 내가 속임을 </a:t>
            </a:r>
            <a:endParaRPr lang="en-US" altLang="ko-KR" sz="2400">
              <a:solidFill>
                <a:schemeClr val="bg2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ko-KR" altLang="en-US" sz="2400">
                <a:solidFill>
                  <a:schemeClr val="bg2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당하지 않도록 조심하는 것은 적어도 내가 확실히 할 수 있는 일이다</a:t>
            </a:r>
            <a:r>
              <a:rPr lang="en-US" altLang="ko-KR" sz="2400">
                <a:solidFill>
                  <a:schemeClr val="bg2"/>
                </a:solidFill>
                <a:latin typeface="Hahmlet SemiBold" pitchFamily="2" charset="-127"/>
                <a:ea typeface="Hahmlet SemiBold" pitchFamily="2" charset="-127"/>
                <a:cs typeface="Hahmlet SemiBold" pitchFamily="2" charset="-127"/>
              </a:rPr>
              <a:t>. </a:t>
            </a:r>
            <a:r>
              <a:rPr lang="en-US" altLang="ko-KR" sz="24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”</a:t>
            </a:r>
          </a:p>
          <a:p>
            <a:pPr algn="ctr"/>
            <a:endParaRPr lang="en-US" altLang="ko-KR" sz="24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                                                                                                          -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데카르트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,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제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1 </a:t>
            </a:r>
            <a:r>
              <a:rPr lang="ko-KR" altLang="en-US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성찰</a:t>
            </a:r>
            <a:r>
              <a:rPr lang="en-US" altLang="ko-KR" sz="2400">
                <a:solidFill>
                  <a:schemeClr val="bg1">
                    <a:lumMod val="85000"/>
                  </a:schemeClr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-</a:t>
            </a:r>
            <a:endParaRPr lang="en-US" altLang="ko-KR" sz="24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38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圖片">
            <a:extLst>
              <a:ext uri="{FF2B5EF4-FFF2-40B4-BE49-F238E27FC236}">
                <a16:creationId xmlns:a16="http://schemas.microsoft.com/office/drawing/2014/main" id="{409B4818-679F-461F-9747-F76F37247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0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7" name="텍스트 개체 틀 21">
            <a:extLst>
              <a:ext uri="{FF2B5EF4-FFF2-40B4-BE49-F238E27FC236}">
                <a16:creationId xmlns:a16="http://schemas.microsoft.com/office/drawing/2014/main" id="{DFF3ED9E-0369-4591-8D9E-7CA58F75B25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스토리 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세계관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8" name="텍스트 개체 틀 21">
            <a:extLst>
              <a:ext uri="{FF2B5EF4-FFF2-40B4-BE49-F238E27FC236}">
                <a16:creationId xmlns:a16="http://schemas.microsoft.com/office/drawing/2014/main" id="{D375AD20-F8A8-13D3-56C0-7782756BDFF2}"/>
              </a:ext>
            </a:extLst>
          </p:cNvPr>
          <p:cNvSpPr txBox="1">
            <a:spLocks/>
          </p:cNvSpPr>
          <p:nvPr/>
        </p:nvSpPr>
        <p:spPr>
          <a:xfrm>
            <a:off x="1831352" y="1204874"/>
            <a:ext cx="8529296" cy="4448253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복잡한 관념의 세상 속에서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자기 자신이 누구인지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왜 여기에 있는지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무엇을 해야 하는지조차 모르는 주인공 무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).</a:t>
            </a:r>
          </a:p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수많은 잡념과 감각의 악령들이 도사리는 관념의 세계에서 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)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는 잡념과 감각의 유혹을 뿌리치고 자기 자신의 정체성을 찾고자 한다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</a:t>
            </a:r>
          </a:p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미로같이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얽혀진 세상 속에서 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</a:t>
            </a: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가지의 아이덴티티를 만나 이데아의 파편을 </a:t>
            </a: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수집하고 궁극의 목표 진리를 찾기 위한 여정이 시작된다</a:t>
            </a:r>
            <a:r>
              <a: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8815B-603E-D2EF-481F-453DA4A0376E}"/>
              </a:ext>
            </a:extLst>
          </p:cNvPr>
          <p:cNvSpPr txBox="1"/>
          <p:nvPr/>
        </p:nvSpPr>
        <p:spPr>
          <a:xfrm>
            <a:off x="1898348" y="1327707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스토리 세팅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1959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圖片">
            <a:extLst>
              <a:ext uri="{FF2B5EF4-FFF2-40B4-BE49-F238E27FC236}">
                <a16:creationId xmlns:a16="http://schemas.microsoft.com/office/drawing/2014/main" id="{CC352898-44E5-456B-B731-B933D940D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텍스트 개체 틀 21">
            <a:extLst>
              <a:ext uri="{FF2B5EF4-FFF2-40B4-BE49-F238E27FC236}">
                <a16:creationId xmlns:a16="http://schemas.microsoft.com/office/drawing/2014/main" id="{72F4CD71-CFE6-E322-EAD5-EEF5E9AB32CA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이데아의 파편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2" name="텍스트 개체 틀 22">
            <a:extLst>
              <a:ext uri="{FF2B5EF4-FFF2-40B4-BE49-F238E27FC236}">
                <a16:creationId xmlns:a16="http://schemas.microsoft.com/office/drawing/2014/main" id="{A8A132BE-7F61-5CBE-050B-E1A5415D78EE}"/>
              </a:ext>
            </a:extLst>
          </p:cNvPr>
          <p:cNvSpPr txBox="1">
            <a:spLocks/>
          </p:cNvSpPr>
          <p:nvPr/>
        </p:nvSpPr>
        <p:spPr>
          <a:xfrm>
            <a:off x="229577" y="5296525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196677E-A93A-8348-6C83-B5126DFCDBDC}"/>
              </a:ext>
            </a:extLst>
          </p:cNvPr>
          <p:cNvCxnSpPr>
            <a:cxnSpLocks/>
          </p:cNvCxnSpPr>
          <p:nvPr/>
        </p:nvCxnSpPr>
        <p:spPr>
          <a:xfrm>
            <a:off x="196069" y="5493413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FD9D3594-3B91-A361-4B77-C1745AD3A614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3" name="그림 22" descr="어두운이(가) 표시된 사진&#10;&#10;자동 생성된 설명">
            <a:extLst>
              <a:ext uri="{FF2B5EF4-FFF2-40B4-BE49-F238E27FC236}">
                <a16:creationId xmlns:a16="http://schemas.microsoft.com/office/drawing/2014/main" id="{D1FE334F-7D77-F3D9-7E74-8331DEC88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4673346" y="984041"/>
            <a:ext cx="2994660" cy="28430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4AF83B-4770-E2F2-46B1-F1464F4ADE43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이데아의 파편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AB9CBA-FC49-AE62-8A6E-D0450DA28247}"/>
              </a:ext>
            </a:extLst>
          </p:cNvPr>
          <p:cNvSpPr txBox="1"/>
          <p:nvPr/>
        </p:nvSpPr>
        <p:spPr>
          <a:xfrm>
            <a:off x="521099" y="4848980"/>
            <a:ext cx="11146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주인공 무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 가진 정체성의 결합체로 가장 완벽한 존재의 무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이다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 </a:t>
            </a:r>
          </a:p>
          <a:p>
            <a:pPr algn="ctr"/>
            <a:endParaRPr lang="en-US" altLang="ko-KR" sz="1400">
              <a:solidFill>
                <a:schemeClr val="tx1">
                  <a:lumMod val="85000"/>
                </a:schemeClr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각각 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개의 이데아의 파편은 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종류의 감각의 악령들에게 존재하며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</a:t>
            </a:r>
          </a:p>
          <a:p>
            <a:pPr algn="ctr"/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아이덴티티를 획득하여 감각의 악령을 물리치면 이데아의 파편을 획득할 수 있다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1">
                  <a:lumMod val="85000"/>
                </a:schemeClr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5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개를 모아 합치게 되면 완벽한 존재 무의 이데아가 되어 진리에 도달할 수 있다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26" name="슬라이드 번호 개체 틀 5">
            <a:extLst>
              <a:ext uri="{FF2B5EF4-FFF2-40B4-BE49-F238E27FC236}">
                <a16:creationId xmlns:a16="http://schemas.microsoft.com/office/drawing/2014/main" id="{009EA9A0-D9F6-ABE5-8120-2E8E99BE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15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A7952-2354-9B05-D479-B04FFDF9AF1D}"/>
              </a:ext>
            </a:extLst>
          </p:cNvPr>
          <p:cNvSpPr txBox="1"/>
          <p:nvPr/>
        </p:nvSpPr>
        <p:spPr>
          <a:xfrm>
            <a:off x="7010364" y="3515150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이데아의 파편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692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圖片">
            <a:extLst>
              <a:ext uri="{FF2B5EF4-FFF2-40B4-BE49-F238E27FC236}">
                <a16:creationId xmlns:a16="http://schemas.microsoft.com/office/drawing/2014/main" id="{776C84B9-81AB-F5BC-3E0F-64F783F8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" y="0"/>
            <a:ext cx="121780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6F1B5F3-F00D-495A-C40D-CD2F2A90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9691" r="35535" b="34044"/>
          <a:stretch/>
        </p:blipFill>
        <p:spPr>
          <a:xfrm>
            <a:off x="6042559" y="789015"/>
            <a:ext cx="2565249" cy="301919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F95ED1B-8292-D744-8D18-601811858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1" t="19633" r="45965" b="37953"/>
          <a:stretch/>
        </p:blipFill>
        <p:spPr>
          <a:xfrm>
            <a:off x="4020471" y="1117407"/>
            <a:ext cx="1984838" cy="2559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472B5-20FC-37B8-767A-01B530A6D446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무</a:t>
            </a:r>
            <a:r>
              <a:rPr lang="en-US" altLang="ko-KR" sz="20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(</a:t>
            </a:r>
            <a:r>
              <a:rPr lang="ko-KR" altLang="en-US" sz="20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20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)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6" name="텍스트 개체 틀 21">
            <a:extLst>
              <a:ext uri="{FF2B5EF4-FFF2-40B4-BE49-F238E27FC236}">
                <a16:creationId xmlns:a16="http://schemas.microsoft.com/office/drawing/2014/main" id="{F94ED4ED-D783-A340-A9D6-650EEDD1E2B2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메인 케릭터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F9C8B12C-B96E-6096-120F-48CDCDBE3E3E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D29A6FC-6E7F-C96D-9F47-8366D5ADAF3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42D9D23-7A2A-8D46-7202-17F530D52A39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AD41F-0FEF-27D3-B083-3D8C2BA306EE}"/>
              </a:ext>
            </a:extLst>
          </p:cNvPr>
          <p:cNvSpPr txBox="1"/>
          <p:nvPr/>
        </p:nvSpPr>
        <p:spPr>
          <a:xfrm>
            <a:off x="519017" y="4863931"/>
            <a:ext cx="111467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주인공 무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tx2"/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기본 상태의 무는 어딘가 결핍하고 무슨 표정인지 읽을 수 없는 표정을 하고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관념의 세계를 탐험하며 여러 가지 무기와 장비를 습득하여 성장한다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아이덴티티가 감각의 악령들로부터 뺏긴 이데아의 파편을 습득하여 힘을 되찾는다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29" name="슬라이드 번호 개체 틀 5">
            <a:extLst>
              <a:ext uri="{FF2B5EF4-FFF2-40B4-BE49-F238E27FC236}">
                <a16:creationId xmlns:a16="http://schemas.microsoft.com/office/drawing/2014/main" id="{E6DF190C-8755-47F0-1838-5815C237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16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C4638-F636-8677-02BC-0EF4F5C6A01E}"/>
              </a:ext>
            </a:extLst>
          </p:cNvPr>
          <p:cNvSpPr txBox="1"/>
          <p:nvPr/>
        </p:nvSpPr>
        <p:spPr>
          <a:xfrm>
            <a:off x="7998965" y="3806947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(6)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무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(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)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의 기본 형태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EB2D7-972B-5539-ECA5-7143123829DB}"/>
              </a:ext>
            </a:extLst>
          </p:cNvPr>
          <p:cNvSpPr txBox="1"/>
          <p:nvPr/>
        </p:nvSpPr>
        <p:spPr>
          <a:xfrm>
            <a:off x="7998965" y="3984203"/>
            <a:ext cx="24148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(7)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우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무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(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)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의 장비 형태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2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圖片">
            <a:extLst>
              <a:ext uri="{FF2B5EF4-FFF2-40B4-BE49-F238E27FC236}">
                <a16:creationId xmlns:a16="http://schemas.microsoft.com/office/drawing/2014/main" id="{1F0B804C-316C-BF1C-B899-BBFBAF858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57CBEC2A-6D6E-B504-9C65-1243787362E4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90E73E8-B640-BB41-425D-22D9B4287DCE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E70BEC11-D27A-153C-7594-F240DE73BC9C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4" name="텍스트 개체 틀 21">
            <a:extLst>
              <a:ext uri="{FF2B5EF4-FFF2-40B4-BE49-F238E27FC236}">
                <a16:creationId xmlns:a16="http://schemas.microsoft.com/office/drawing/2014/main" id="{0FBD1B0C-23EF-A46F-1CF3-C15759E895E6}"/>
              </a:ext>
            </a:extLst>
          </p:cNvPr>
          <p:cNvSpPr txBox="1">
            <a:spLocks/>
          </p:cNvSpPr>
          <p:nvPr/>
        </p:nvSpPr>
        <p:spPr>
          <a:xfrm>
            <a:off x="229577" y="520625"/>
            <a:ext cx="1208087" cy="778266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1EAE7F-BE37-D390-3864-91472DE19977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6C5122-F410-35A3-3678-1A3399977D84}"/>
              </a:ext>
            </a:extLst>
          </p:cNvPr>
          <p:cNvGrpSpPr/>
          <p:nvPr/>
        </p:nvGrpSpPr>
        <p:grpSpPr>
          <a:xfrm>
            <a:off x="842289" y="1404673"/>
            <a:ext cx="10504374" cy="2046183"/>
            <a:chOff x="842289" y="1693116"/>
            <a:chExt cx="10504374" cy="2046183"/>
          </a:xfrm>
          <a:effectLst>
            <a:outerShdw blurRad="1130300" dist="38100" dir="2700000" algn="tl" rotWithShape="0">
              <a:prstClr val="black">
                <a:alpha val="3000"/>
              </a:prstClr>
            </a:outerShdw>
          </a:effectLst>
        </p:grpSpPr>
        <p:sp>
          <p:nvSpPr>
            <p:cNvPr id="42" name="텍스트 개체 틀 21">
              <a:extLst>
                <a:ext uri="{FF2B5EF4-FFF2-40B4-BE49-F238E27FC236}">
                  <a16:creationId xmlns:a16="http://schemas.microsoft.com/office/drawing/2014/main" id="{695D5BEC-2A2D-D052-A2D9-FA843791A7A2}"/>
                </a:ext>
              </a:extLst>
            </p:cNvPr>
            <p:cNvSpPr txBox="1">
              <a:spLocks/>
            </p:cNvSpPr>
            <p:nvPr/>
          </p:nvSpPr>
          <p:spPr>
            <a:xfrm>
              <a:off x="842289" y="1693116"/>
              <a:ext cx="10504374" cy="2046183"/>
            </a:xfrm>
            <a:prstGeom prst="roundRect">
              <a:avLst>
                <a:gd name="adj" fmla="val 22344"/>
              </a:avLst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sx="103000" sy="103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0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D955157-681A-762C-601B-5007EBA47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06" t="26044" r="31183" b="25787"/>
            <a:stretch/>
          </p:blipFill>
          <p:spPr>
            <a:xfrm>
              <a:off x="1001766" y="1802509"/>
              <a:ext cx="1984959" cy="188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12FDE8F-C6E5-556A-AD83-C484F8D23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65" t="33226" r="36709" b="30367"/>
            <a:stretch/>
          </p:blipFill>
          <p:spPr>
            <a:xfrm>
              <a:off x="3075381" y="1848716"/>
              <a:ext cx="1740420" cy="171322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그림 36" descr="텍스트, 실루엣이(가) 표시된 사진&#10;&#10;자동 생성된 설명">
              <a:extLst>
                <a:ext uri="{FF2B5EF4-FFF2-40B4-BE49-F238E27FC236}">
                  <a16:creationId xmlns:a16="http://schemas.microsoft.com/office/drawing/2014/main" id="{29123022-4089-AA8B-E01D-EBA1C23F8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97" t="22200" r="18415" b="31769"/>
            <a:stretch/>
          </p:blipFill>
          <p:spPr>
            <a:xfrm>
              <a:off x="4701938" y="1816346"/>
              <a:ext cx="2788364" cy="18579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424B100-E38B-829C-A452-D726E9D7B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8" t="23627" r="30327" b="25079"/>
            <a:stretch/>
          </p:blipFill>
          <p:spPr>
            <a:xfrm>
              <a:off x="7314614" y="1737334"/>
              <a:ext cx="1939284" cy="19502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5CC702C-5BA6-0C94-FE5A-D1B24C88B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80" t="44445" r="5260" b="5065"/>
            <a:stretch/>
          </p:blipFill>
          <p:spPr>
            <a:xfrm>
              <a:off x="9198989" y="1802509"/>
              <a:ext cx="1972641" cy="17625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E5E11B3-4546-6A37-02ED-D5309BDA63A0}"/>
              </a:ext>
            </a:extLst>
          </p:cNvPr>
          <p:cNvSpPr txBox="1"/>
          <p:nvPr/>
        </p:nvSpPr>
        <p:spPr>
          <a:xfrm>
            <a:off x="519017" y="4863931"/>
            <a:ext cx="111467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 공략의 핵심 아이덴티티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총 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개의 아이덴티티로 무의 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가지 정체성이며 이데아의 파편을 감각의 악령들에게 뺏겨 진정한 힘을 쓰지 못한다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순서대로 성격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취향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가치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지능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육체라는 이름을 가지며 무와 접촉 시 힘을 계승하게 된다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무의 명상을 통해 아이덴티티를 획득할 수 있고 궁극기 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‘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빙의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’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를 사용할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D95B35F-0E15-3538-C99C-46D116716F53}"/>
              </a:ext>
            </a:extLst>
          </p:cNvPr>
          <p:cNvSpPr/>
          <p:nvPr/>
        </p:nvSpPr>
        <p:spPr>
          <a:xfrm>
            <a:off x="4289248" y="2085726"/>
            <a:ext cx="135229" cy="1416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B43B21E-0661-7539-522C-7224CA0678BD}"/>
              </a:ext>
            </a:extLst>
          </p:cNvPr>
          <p:cNvSpPr/>
          <p:nvPr/>
        </p:nvSpPr>
        <p:spPr>
          <a:xfrm>
            <a:off x="4282722" y="2040744"/>
            <a:ext cx="135229" cy="1416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슬라이드 번호 개체 틀 5">
            <a:extLst>
              <a:ext uri="{FF2B5EF4-FFF2-40B4-BE49-F238E27FC236}">
                <a16:creationId xmlns:a16="http://schemas.microsoft.com/office/drawing/2014/main" id="{9859EDD4-975F-6419-BF04-35D979CD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17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DF562D1-2458-F1D1-C16C-CBCD6564E8F3}"/>
              </a:ext>
            </a:extLst>
          </p:cNvPr>
          <p:cNvSpPr/>
          <p:nvPr/>
        </p:nvSpPr>
        <p:spPr>
          <a:xfrm>
            <a:off x="4230601" y="2085979"/>
            <a:ext cx="55383" cy="88697"/>
          </a:xfrm>
          <a:prstGeom prst="ellips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80257F-485A-1B52-7B7F-846DE01A184A}"/>
              </a:ext>
            </a:extLst>
          </p:cNvPr>
          <p:cNvSpPr txBox="1"/>
          <p:nvPr/>
        </p:nvSpPr>
        <p:spPr>
          <a:xfrm>
            <a:off x="8582025" y="3638462"/>
            <a:ext cx="292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(8)]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성격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취향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아이덴 티티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328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圖片">
            <a:extLst>
              <a:ext uri="{FF2B5EF4-FFF2-40B4-BE49-F238E27FC236}">
                <a16:creationId xmlns:a16="http://schemas.microsoft.com/office/drawing/2014/main" id="{1F0B804C-316C-BF1C-B899-BBFBAF858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57CBEC2A-6D6E-B504-9C65-1243787362E4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90E73E8-B640-BB41-425D-22D9B4287DCE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E70BEC11-D27A-153C-7594-F240DE73BC9C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4" name="텍스트 개체 틀 21">
            <a:extLst>
              <a:ext uri="{FF2B5EF4-FFF2-40B4-BE49-F238E27FC236}">
                <a16:creationId xmlns:a16="http://schemas.microsoft.com/office/drawing/2014/main" id="{0FBD1B0C-23EF-A46F-1CF3-C15759E895E6}"/>
              </a:ext>
            </a:extLst>
          </p:cNvPr>
          <p:cNvSpPr txBox="1">
            <a:spLocks/>
          </p:cNvSpPr>
          <p:nvPr/>
        </p:nvSpPr>
        <p:spPr>
          <a:xfrm>
            <a:off x="229577" y="520625"/>
            <a:ext cx="1208087" cy="778266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49" name="슬라이드 번호 개체 틀 5">
            <a:extLst>
              <a:ext uri="{FF2B5EF4-FFF2-40B4-BE49-F238E27FC236}">
                <a16:creationId xmlns:a16="http://schemas.microsoft.com/office/drawing/2014/main" id="{9859EDD4-975F-6419-BF04-35D979CD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18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" name="텍스트 개체 틀 21">
            <a:extLst>
              <a:ext uri="{FF2B5EF4-FFF2-40B4-BE49-F238E27FC236}">
                <a16:creationId xmlns:a16="http://schemas.microsoft.com/office/drawing/2014/main" id="{12A28562-8890-9485-F162-9DDABC0D1BD0}"/>
              </a:ext>
            </a:extLst>
          </p:cNvPr>
          <p:cNvSpPr txBox="1">
            <a:spLocks/>
          </p:cNvSpPr>
          <p:nvPr/>
        </p:nvSpPr>
        <p:spPr>
          <a:xfrm>
            <a:off x="582154" y="1501746"/>
            <a:ext cx="11027692" cy="3854509"/>
          </a:xfrm>
          <a:prstGeom prst="roundRect">
            <a:avLst>
              <a:gd name="adj" fmla="val 22344"/>
            </a:avLst>
          </a:prstGeom>
          <a:solidFill>
            <a:schemeClr val="tx1"/>
          </a:solidFill>
          <a:ln>
            <a:noFill/>
          </a:ln>
          <a:effectLst>
            <a:outerShdw blurRad="228600" dist="38100" dir="2700000" sx="103000" sy="103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8EFC285-32AD-52BC-3006-EDAF2E4C3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6" t="26044" r="31183" b="25787"/>
          <a:stretch/>
        </p:blipFill>
        <p:spPr>
          <a:xfrm>
            <a:off x="992241" y="2923766"/>
            <a:ext cx="1984959" cy="188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6165690-2B42-A777-942F-3D49BFFBF8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5" t="33226" r="36709" b="30367"/>
          <a:stretch/>
        </p:blipFill>
        <p:spPr>
          <a:xfrm>
            <a:off x="3256356" y="3065223"/>
            <a:ext cx="1740420" cy="1713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365301E7-E1D3-E884-ADA1-72D9B8DA84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7" t="22200" r="18415" b="31769"/>
          <a:stretch/>
        </p:blipFill>
        <p:spPr>
          <a:xfrm>
            <a:off x="4778138" y="2956653"/>
            <a:ext cx="2788364" cy="18579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7D15C1-45F1-C9D9-9407-0CD648CE02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8" t="23627" r="30327" b="25079"/>
          <a:stretch/>
        </p:blipFill>
        <p:spPr>
          <a:xfrm>
            <a:off x="7314614" y="2877641"/>
            <a:ext cx="1939284" cy="1950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03C7875-89BB-F292-1726-C47BF6625C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0" t="44445" r="5260" b="5065"/>
          <a:stretch/>
        </p:blipFill>
        <p:spPr>
          <a:xfrm>
            <a:off x="9294239" y="2933291"/>
            <a:ext cx="1972641" cy="17625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09E8B215-4539-2CB1-1C90-8B11F9D36BCC}"/>
              </a:ext>
            </a:extLst>
          </p:cNvPr>
          <p:cNvSpPr/>
          <p:nvPr/>
        </p:nvSpPr>
        <p:spPr>
          <a:xfrm>
            <a:off x="4289248" y="2847726"/>
            <a:ext cx="135229" cy="1416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68B8FC9-16AA-42A3-77AD-D4B5DB6EE3F8}"/>
              </a:ext>
            </a:extLst>
          </p:cNvPr>
          <p:cNvSpPr/>
          <p:nvPr/>
        </p:nvSpPr>
        <p:spPr>
          <a:xfrm>
            <a:off x="4282722" y="2802744"/>
            <a:ext cx="135229" cy="1416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BD5F620-B79A-9A29-85BB-B4F6DD047C2F}"/>
              </a:ext>
            </a:extLst>
          </p:cNvPr>
          <p:cNvSpPr/>
          <p:nvPr/>
        </p:nvSpPr>
        <p:spPr>
          <a:xfrm>
            <a:off x="4230601" y="2847979"/>
            <a:ext cx="55383" cy="88697"/>
          </a:xfrm>
          <a:prstGeom prst="ellipse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1AF93F-8DAA-4CC8-EC63-03B25291F85A}"/>
              </a:ext>
            </a:extLst>
          </p:cNvPr>
          <p:cNvSpPr txBox="1"/>
          <p:nvPr/>
        </p:nvSpPr>
        <p:spPr>
          <a:xfrm>
            <a:off x="613435" y="4809366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성격의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1E4592-0BC4-2773-ED15-508B04551B40}"/>
              </a:ext>
            </a:extLst>
          </p:cNvPr>
          <p:cNvSpPr txBox="1"/>
          <p:nvPr/>
        </p:nvSpPr>
        <p:spPr>
          <a:xfrm>
            <a:off x="2617334" y="4809366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성격의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59B408-A70B-2296-B31F-EA0E7218F24E}"/>
              </a:ext>
            </a:extLst>
          </p:cNvPr>
          <p:cNvSpPr txBox="1"/>
          <p:nvPr/>
        </p:nvSpPr>
        <p:spPr>
          <a:xfrm>
            <a:off x="4749818" y="4804942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DC56F1-7ACB-BCBC-F3B2-8722ADC7C925}"/>
              </a:ext>
            </a:extLst>
          </p:cNvPr>
          <p:cNvSpPr txBox="1"/>
          <p:nvPr/>
        </p:nvSpPr>
        <p:spPr>
          <a:xfrm>
            <a:off x="6955795" y="4799229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357716-0291-C6C2-7FEC-D732CC9BDCEC}"/>
              </a:ext>
            </a:extLst>
          </p:cNvPr>
          <p:cNvSpPr txBox="1"/>
          <p:nvPr/>
        </p:nvSpPr>
        <p:spPr>
          <a:xfrm>
            <a:off x="8963198" y="4800758"/>
            <a:ext cx="2634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16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아이덴티티</a:t>
            </a:r>
            <a:endParaRPr lang="en-US" altLang="ko-KR" sz="16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92B8BCA2-3D7F-0F5B-AD1A-5558979C37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70" y="1521831"/>
            <a:ext cx="2320948" cy="1739862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90BCA755-E1B9-AE8B-778E-21A4DE9BC6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95" y="1513868"/>
            <a:ext cx="2320948" cy="173986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A17A4E35-7B38-E31F-DDE8-F1CA3A9ED7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45" y="1505906"/>
            <a:ext cx="2320948" cy="173986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EB156EB-2527-F624-D99F-2C9AED0CA1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19" y="1520462"/>
            <a:ext cx="2320948" cy="173986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8392145-F75A-94FE-D4F2-CB1C296EA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20" y="1497944"/>
            <a:ext cx="2320948" cy="173986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4C67067-50B5-7411-7CFA-D607189F6C6C}"/>
              </a:ext>
            </a:extLst>
          </p:cNvPr>
          <p:cNvSpPr txBox="1"/>
          <p:nvPr/>
        </p:nvSpPr>
        <p:spPr>
          <a:xfrm>
            <a:off x="545752" y="5953234"/>
            <a:ext cx="1114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파편을 감각의 악령들에게 빼앗겨 진정한 힘을 찾기 위해 무에게 자신들의 힘을 빌려준다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9DF95AE-9D5A-EB2C-BFC2-E9A8C4B756AB}"/>
              </a:ext>
            </a:extLst>
          </p:cNvPr>
          <p:cNvSpPr/>
          <p:nvPr/>
        </p:nvSpPr>
        <p:spPr>
          <a:xfrm>
            <a:off x="4417951" y="3586373"/>
            <a:ext cx="81031" cy="11524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864C2C-6986-52A1-1F16-F50368D0287A}"/>
              </a:ext>
            </a:extLst>
          </p:cNvPr>
          <p:cNvSpPr txBox="1"/>
          <p:nvPr/>
        </p:nvSpPr>
        <p:spPr>
          <a:xfrm>
            <a:off x="8685671" y="5665322"/>
            <a:ext cx="29241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(10)]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성격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취향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아이덴 티티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8F771B-4576-0295-2AB0-5E4F9A6E96EC}"/>
              </a:ext>
            </a:extLst>
          </p:cNvPr>
          <p:cNvSpPr txBox="1"/>
          <p:nvPr/>
        </p:nvSpPr>
        <p:spPr>
          <a:xfrm>
            <a:off x="8685671" y="5438005"/>
            <a:ext cx="31145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(9)]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성격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취향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이데아 파편 조각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445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圖片">
            <a:extLst>
              <a:ext uri="{FF2B5EF4-FFF2-40B4-BE49-F238E27FC236}">
                <a16:creationId xmlns:a16="http://schemas.microsoft.com/office/drawing/2014/main" id="{967335B7-3A13-10B3-A42D-D4A724F4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0" y="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텍스트 개체 틀 22">
            <a:extLst>
              <a:ext uri="{FF2B5EF4-FFF2-40B4-BE49-F238E27FC236}">
                <a16:creationId xmlns:a16="http://schemas.microsoft.com/office/drawing/2014/main" id="{F77ACB6C-2276-6AB5-10D3-75258AFEA2E3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AA1B1D-EB3C-3871-441A-55462F5ACCE4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4906989-3098-905E-3E65-03F66EEA0012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0A449A-3634-7A60-4BEA-E11B37C09138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잡념의 집합체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8" name="텍스트 개체 틀 21">
            <a:extLst>
              <a:ext uri="{FF2B5EF4-FFF2-40B4-BE49-F238E27FC236}">
                <a16:creationId xmlns:a16="http://schemas.microsoft.com/office/drawing/2014/main" id="{96FE07AD-A6D9-8FE8-9757-783466F7971B}"/>
              </a:ext>
            </a:extLst>
          </p:cNvPr>
          <p:cNvSpPr txBox="1">
            <a:spLocks/>
          </p:cNvSpPr>
          <p:nvPr/>
        </p:nvSpPr>
        <p:spPr>
          <a:xfrm>
            <a:off x="2495550" y="1404673"/>
            <a:ext cx="7197852" cy="2046183"/>
          </a:xfrm>
          <a:prstGeom prst="roundRect">
            <a:avLst>
              <a:gd name="adj" fmla="val 22344"/>
            </a:avLst>
          </a:prstGeom>
          <a:solidFill>
            <a:schemeClr val="tx1"/>
          </a:solidFill>
          <a:ln>
            <a:noFill/>
          </a:ln>
          <a:effectLst>
            <a:outerShdw blurRad="228600" dist="38100" dir="2700000" sx="103000" sy="103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8B5B19-3BD3-7A39-CB62-111A2587893C}"/>
              </a:ext>
            </a:extLst>
          </p:cNvPr>
          <p:cNvSpPr txBox="1"/>
          <p:nvPr/>
        </p:nvSpPr>
        <p:spPr>
          <a:xfrm>
            <a:off x="519017" y="4863931"/>
            <a:ext cx="11146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일반 몬스터 잡념의 집합체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감각의 악령들이 만들어낸 잡념의 실체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순서대로 후회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기만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나태의 이름을 갖고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53" name="슬라이드 번호 개체 틀 5">
            <a:extLst>
              <a:ext uri="{FF2B5EF4-FFF2-40B4-BE49-F238E27FC236}">
                <a16:creationId xmlns:a16="http://schemas.microsoft.com/office/drawing/2014/main" id="{867B5B28-1AE7-2237-129B-59DCE4A2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19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7" name="그림 16" descr="실루엣이(가) 표시된 사진&#10;&#10;자동 생성된 설명">
            <a:extLst>
              <a:ext uri="{FF2B5EF4-FFF2-40B4-BE49-F238E27FC236}">
                <a16:creationId xmlns:a16="http://schemas.microsoft.com/office/drawing/2014/main" id="{ED8C49EA-4F45-58C8-FB9D-424619393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3" t="5371" r="50000" b="49681"/>
          <a:stretch/>
        </p:blipFill>
        <p:spPr>
          <a:xfrm>
            <a:off x="2990336" y="1453569"/>
            <a:ext cx="1782698" cy="1940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5F58186-D023-755A-997B-7DBF775063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4" t="46573" r="16408" b="10979"/>
          <a:stretch/>
        </p:blipFill>
        <p:spPr>
          <a:xfrm>
            <a:off x="4877807" y="1468034"/>
            <a:ext cx="2745470" cy="1970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그림 56" descr="실루엣이(가) 표시된 사진&#10;&#10;자동 생성된 설명">
            <a:extLst>
              <a:ext uri="{FF2B5EF4-FFF2-40B4-BE49-F238E27FC236}">
                <a16:creationId xmlns:a16="http://schemas.microsoft.com/office/drawing/2014/main" id="{63CD08F3-618C-123E-C09D-30C246E7BB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4" t="11370" r="10903" b="50145"/>
          <a:stretch/>
        </p:blipFill>
        <p:spPr>
          <a:xfrm>
            <a:off x="7378832" y="1494078"/>
            <a:ext cx="2177292" cy="185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텍스트 개체 틀 21">
            <a:extLst>
              <a:ext uri="{FF2B5EF4-FFF2-40B4-BE49-F238E27FC236}">
                <a16:creationId xmlns:a16="http://schemas.microsoft.com/office/drawing/2014/main" id="{7700A5B8-51D4-59EA-52AC-B5A5A9C71F56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일반 몬스터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BEB83-7481-0323-1396-D62708F2084E}"/>
              </a:ext>
            </a:extLst>
          </p:cNvPr>
          <p:cNvSpPr txBox="1"/>
          <p:nvPr/>
        </p:nvSpPr>
        <p:spPr>
          <a:xfrm>
            <a:off x="7274820" y="3564905"/>
            <a:ext cx="25549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(11)]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좌측부터 후회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기만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나태의 잡념의 집합체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498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CA1D7754-A794-4166-AFB5-8717136DD4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BCA78E-BC1E-4335-B10F-436ADBB76C26}"/>
              </a:ext>
            </a:extLst>
          </p:cNvPr>
          <p:cNvSpPr/>
          <p:nvPr/>
        </p:nvSpPr>
        <p:spPr>
          <a:xfrm>
            <a:off x="1472010" y="909635"/>
            <a:ext cx="9282503" cy="5067097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0480AF-25EB-4617-9C43-19B66498DD30}"/>
              </a:ext>
            </a:extLst>
          </p:cNvPr>
          <p:cNvSpPr/>
          <p:nvPr/>
        </p:nvSpPr>
        <p:spPr>
          <a:xfrm>
            <a:off x="10684895" y="897141"/>
            <a:ext cx="72000" cy="4344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E058D-5432-4C4C-BF9C-3B23A9334F33}"/>
              </a:ext>
            </a:extLst>
          </p:cNvPr>
          <p:cNvSpPr/>
          <p:nvPr/>
        </p:nvSpPr>
        <p:spPr>
          <a:xfrm>
            <a:off x="1450634" y="5904733"/>
            <a:ext cx="5000966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FA29D4-EB55-48BB-AC2B-8D57A4BEC59A}"/>
              </a:ext>
            </a:extLst>
          </p:cNvPr>
          <p:cNvSpPr/>
          <p:nvPr/>
        </p:nvSpPr>
        <p:spPr>
          <a:xfrm>
            <a:off x="1450634" y="897604"/>
            <a:ext cx="929073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0F067A-C94A-49A0-9E9D-8AC561EADF47}"/>
              </a:ext>
            </a:extLst>
          </p:cNvPr>
          <p:cNvSpPr/>
          <p:nvPr/>
        </p:nvSpPr>
        <p:spPr>
          <a:xfrm>
            <a:off x="1450634" y="909636"/>
            <a:ext cx="72000" cy="5059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D05E0-BB0E-42C9-8152-0CA26475EB21}"/>
              </a:ext>
            </a:extLst>
          </p:cNvPr>
          <p:cNvSpPr txBox="1"/>
          <p:nvPr/>
        </p:nvSpPr>
        <p:spPr>
          <a:xfrm>
            <a:off x="6873875" y="5241522"/>
            <a:ext cx="489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Hahmlet ExtraLight" pitchFamily="2" charset="-127"/>
              </a:rPr>
              <a:t>CONTENTS</a:t>
            </a:r>
            <a:endParaRPr lang="ko-KR" altLang="en-US" sz="44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Hahmlet ExtraLight" pitchFamily="2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5C82D41-02CB-4CC0-820C-A651B7B44CF5}"/>
              </a:ext>
            </a:extLst>
          </p:cNvPr>
          <p:cNvGrpSpPr/>
          <p:nvPr/>
        </p:nvGrpSpPr>
        <p:grpSpPr>
          <a:xfrm>
            <a:off x="1904992" y="1658303"/>
            <a:ext cx="8382017" cy="3307397"/>
            <a:chOff x="1992073" y="1658303"/>
            <a:chExt cx="8382017" cy="3307397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2E4FB57-6E65-4515-8824-1CEF29558E58}"/>
                </a:ext>
              </a:extLst>
            </p:cNvPr>
            <p:cNvGrpSpPr/>
            <p:nvPr/>
          </p:nvGrpSpPr>
          <p:grpSpPr>
            <a:xfrm>
              <a:off x="1992073" y="1658303"/>
              <a:ext cx="1900118" cy="2577929"/>
              <a:chOff x="1917400" y="1658303"/>
              <a:chExt cx="1900118" cy="257792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EF13B0-488A-47E7-97C3-02927C1F1FB3}"/>
                  </a:ext>
                </a:extLst>
              </p:cNvPr>
              <p:cNvSpPr txBox="1"/>
              <p:nvPr/>
            </p:nvSpPr>
            <p:spPr>
              <a:xfrm>
                <a:off x="1918868" y="1658303"/>
                <a:ext cx="1898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kern="0" spc="0">
                    <a:solidFill>
                      <a:schemeClr val="bg1"/>
                    </a:solidFill>
                    <a:effectLst/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Ⅰ</a:t>
                </a:r>
                <a:r>
                  <a:rPr lang="en-US" altLang="ko-KR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-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</a:t>
                </a:r>
                <a:r>
                  <a:rPr lang="ko-KR" altLang="en-US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컨셉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E22F2D-A546-4DA2-B488-9E91C0F0C1AB}"/>
                  </a:ext>
                </a:extLst>
              </p:cNvPr>
              <p:cNvSpPr txBox="1"/>
              <p:nvPr/>
            </p:nvSpPr>
            <p:spPr>
              <a:xfrm>
                <a:off x="1917400" y="2785157"/>
                <a:ext cx="1521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1)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게임 컨셉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F55B25-DA84-41E2-A4C8-979C67304A81}"/>
                  </a:ext>
                </a:extLst>
              </p:cNvPr>
              <p:cNvSpPr txBox="1"/>
              <p:nvPr/>
            </p:nvSpPr>
            <p:spPr>
              <a:xfrm>
                <a:off x="1917400" y="3372195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2)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기획 의도 및 모티브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0C6BAD-FF85-482E-AF9E-E4373BE939A7}"/>
                  </a:ext>
                </a:extLst>
              </p:cNvPr>
              <p:cNvSpPr txBox="1"/>
              <p:nvPr/>
            </p:nvSpPr>
            <p:spPr>
              <a:xfrm>
                <a:off x="1917400" y="3959233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3) BEST</a:t>
                </a:r>
                <a:endParaRPr lang="ko-KR" altLang="en-US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</p:txBody>
          </p:sp>
        </p:grp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07FBC9B-AB38-46C2-B76E-722F10FBCDDC}"/>
                </a:ext>
              </a:extLst>
            </p:cNvPr>
            <p:cNvCxnSpPr>
              <a:cxnSpLocks/>
            </p:cNvCxnSpPr>
            <p:nvPr/>
          </p:nvCxnSpPr>
          <p:spPr>
            <a:xfrm>
              <a:off x="3967499" y="1658303"/>
              <a:ext cx="0" cy="3307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CA3DA1A-8BB5-4B82-A5E4-FE4D6E4E34AF}"/>
                </a:ext>
              </a:extLst>
            </p:cNvPr>
            <p:cNvGrpSpPr/>
            <p:nvPr/>
          </p:nvGrpSpPr>
          <p:grpSpPr>
            <a:xfrm>
              <a:off x="4080907" y="1658303"/>
              <a:ext cx="1900118" cy="2577929"/>
              <a:chOff x="1917400" y="1658303"/>
              <a:chExt cx="1900118" cy="257792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FCAA428-0453-4ED4-BAA0-E0C00F98AD38}"/>
                  </a:ext>
                </a:extLst>
              </p:cNvPr>
              <p:cNvSpPr txBox="1"/>
              <p:nvPr/>
            </p:nvSpPr>
            <p:spPr>
              <a:xfrm>
                <a:off x="1918868" y="1658303"/>
                <a:ext cx="1898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kern="0" spc="0">
                    <a:solidFill>
                      <a:schemeClr val="bg1"/>
                    </a:solidFill>
                    <a:effectLst/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Ⅱ</a:t>
                </a:r>
                <a:r>
                  <a:rPr lang="en-US" altLang="ko-KR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-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게임 소개</a:t>
                </a:r>
                <a:endParaRPr lang="ko-KR" altLang="en-US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DFE1AAF-61F3-4796-A78C-B4C202E7B842}"/>
                  </a:ext>
                </a:extLst>
              </p:cNvPr>
              <p:cNvSpPr txBox="1"/>
              <p:nvPr/>
            </p:nvSpPr>
            <p:spPr>
              <a:xfrm>
                <a:off x="1917400" y="2785157"/>
                <a:ext cx="1521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1)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장르 및 타겟 유저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6072EC-D879-43B3-BB29-27C1C958A3E1}"/>
                  </a:ext>
                </a:extLst>
              </p:cNvPr>
              <p:cNvSpPr txBox="1"/>
              <p:nvPr/>
            </p:nvSpPr>
            <p:spPr>
              <a:xfrm>
                <a:off x="1917400" y="3372195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2)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기타 게임 정보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15CE32B-0E17-4F8C-B7AC-433107B14056}"/>
                  </a:ext>
                </a:extLst>
              </p:cNvPr>
              <p:cNvSpPr txBox="1"/>
              <p:nvPr/>
            </p:nvSpPr>
            <p:spPr>
              <a:xfrm>
                <a:off x="1917400" y="3959233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3)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스토리 및 세계관</a:t>
                </a:r>
              </a:p>
            </p:txBody>
          </p:sp>
        </p:grp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07A00C59-978B-4B33-8A5E-431ADDDB0D48}"/>
                </a:ext>
              </a:extLst>
            </p:cNvPr>
            <p:cNvCxnSpPr>
              <a:cxnSpLocks/>
            </p:cNvCxnSpPr>
            <p:nvPr/>
          </p:nvCxnSpPr>
          <p:spPr>
            <a:xfrm>
              <a:off x="6056333" y="1658303"/>
              <a:ext cx="0" cy="3307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8630C33-31D3-4B8B-B5CE-03CB2091A4E1}"/>
                </a:ext>
              </a:extLst>
            </p:cNvPr>
            <p:cNvGrpSpPr/>
            <p:nvPr/>
          </p:nvGrpSpPr>
          <p:grpSpPr>
            <a:xfrm>
              <a:off x="6169741" y="1658303"/>
              <a:ext cx="1900118" cy="2577929"/>
              <a:chOff x="1917400" y="1658303"/>
              <a:chExt cx="1900118" cy="2577929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717F667-497D-4137-BD7E-E1708FC74D58}"/>
                  </a:ext>
                </a:extLst>
              </p:cNvPr>
              <p:cNvSpPr txBox="1"/>
              <p:nvPr/>
            </p:nvSpPr>
            <p:spPr>
              <a:xfrm>
                <a:off x="1918868" y="1658303"/>
                <a:ext cx="1898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kern="0" spc="0">
                    <a:solidFill>
                      <a:schemeClr val="bg1"/>
                    </a:solidFill>
                    <a:effectLst/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Ⅲ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</a:t>
                </a:r>
                <a:r>
                  <a:rPr lang="en-US" altLang="ko-KR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-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인 게임</a:t>
                </a:r>
                <a:endParaRPr lang="ko-KR" altLang="en-US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606DD69-C201-4E67-9E31-EB82521BA710}"/>
                  </a:ext>
                </a:extLst>
              </p:cNvPr>
              <p:cNvSpPr txBox="1"/>
              <p:nvPr/>
            </p:nvSpPr>
            <p:spPr>
              <a:xfrm>
                <a:off x="1917400" y="2785157"/>
                <a:ext cx="15217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1)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캐릭터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7B4A4C6-7D9C-4182-913D-4338469C0258}"/>
                  </a:ext>
                </a:extLst>
              </p:cNvPr>
              <p:cNvSpPr txBox="1"/>
              <p:nvPr/>
            </p:nvSpPr>
            <p:spPr>
              <a:xfrm>
                <a:off x="1917400" y="3372195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2)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컨트롤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2CFF96B-4E45-4B8C-9DD9-AEF8D483F62B}"/>
                  </a:ext>
                </a:extLst>
              </p:cNvPr>
              <p:cNvSpPr txBox="1"/>
              <p:nvPr/>
            </p:nvSpPr>
            <p:spPr>
              <a:xfrm>
                <a:off x="1917400" y="3959233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3)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카메라</a:t>
                </a:r>
              </a:p>
            </p:txBody>
          </p:sp>
        </p:grp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39AB8349-067C-43B3-AF78-1CC68900AE17}"/>
                </a:ext>
              </a:extLst>
            </p:cNvPr>
            <p:cNvCxnSpPr>
              <a:cxnSpLocks/>
            </p:cNvCxnSpPr>
            <p:nvPr/>
          </p:nvCxnSpPr>
          <p:spPr>
            <a:xfrm>
              <a:off x="8145167" y="1658303"/>
              <a:ext cx="0" cy="33073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16D2700-7CD9-436F-A5DF-EE9880B9A09B}"/>
                </a:ext>
              </a:extLst>
            </p:cNvPr>
            <p:cNvGrpSpPr/>
            <p:nvPr/>
          </p:nvGrpSpPr>
          <p:grpSpPr>
            <a:xfrm>
              <a:off x="8258576" y="1658303"/>
              <a:ext cx="2115514" cy="2587320"/>
              <a:chOff x="1917400" y="1658303"/>
              <a:chExt cx="2115514" cy="2587320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D6CB86F-6770-4229-902B-8BAC9BC5B6DC}"/>
                  </a:ext>
                </a:extLst>
              </p:cNvPr>
              <p:cNvSpPr txBox="1"/>
              <p:nvPr/>
            </p:nvSpPr>
            <p:spPr>
              <a:xfrm>
                <a:off x="1918867" y="1658303"/>
                <a:ext cx="2114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800" kern="0" spc="0">
                    <a:solidFill>
                      <a:schemeClr val="bg1"/>
                    </a:solidFill>
                    <a:effectLst/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Ⅳ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</a:t>
                </a:r>
                <a:r>
                  <a:rPr lang="en-US" altLang="ko-KR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– </a:t>
                </a:r>
                <a:r>
                  <a:rPr lang="ko-KR" altLang="en-US" kern="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계획 및 코멘트 </a:t>
                </a:r>
                <a:endParaRPr lang="ko-KR" altLang="en-US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E9D611F-CF84-482D-ADF8-E8F81575CAC3}"/>
                  </a:ext>
                </a:extLst>
              </p:cNvPr>
              <p:cNvSpPr txBox="1"/>
              <p:nvPr/>
            </p:nvSpPr>
            <p:spPr>
              <a:xfrm>
                <a:off x="1917400" y="2785157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1)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차후 기획서 계획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42EB1BC-DB97-420C-AA9E-E61B065CD5F4}"/>
                  </a:ext>
                </a:extLst>
              </p:cNvPr>
              <p:cNvSpPr txBox="1"/>
              <p:nvPr/>
            </p:nvSpPr>
            <p:spPr>
              <a:xfrm>
                <a:off x="1917400" y="3372195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2)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후기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FD7FD6C-C516-40AF-8D11-6B754AE9F511}"/>
                  </a:ext>
                </a:extLst>
              </p:cNvPr>
              <p:cNvSpPr txBox="1"/>
              <p:nvPr/>
            </p:nvSpPr>
            <p:spPr>
              <a:xfrm>
                <a:off x="1917400" y="3968624"/>
                <a:ext cx="1898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3)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참고 문헌</a:t>
                </a:r>
                <a:r>
                  <a:rPr lang="en-US" altLang="ko-KR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 </a:t>
                </a:r>
                <a:r>
                  <a:rPr lang="ko-KR" altLang="en-US" sz="1200">
                    <a:solidFill>
                      <a:schemeClr val="bg1"/>
                    </a:solidFill>
                    <a:latin typeface="Hahmlet" pitchFamily="2" charset="-127"/>
                    <a:ea typeface="Hahmlet" pitchFamily="2" charset="-127"/>
                    <a:cs typeface="Hahmlet" pitchFamily="2" charset="-127"/>
                  </a:rPr>
                  <a:t>및 자체 제작</a:t>
                </a:r>
              </a:p>
            </p:txBody>
          </p:sp>
        </p:grp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0CA7FABA-5840-45A3-9213-96E54EDDDBC0}"/>
              </a:ext>
            </a:extLst>
          </p:cNvPr>
          <p:cNvSpPr txBox="1"/>
          <p:nvPr/>
        </p:nvSpPr>
        <p:spPr>
          <a:xfrm>
            <a:off x="1710235" y="1141289"/>
            <a:ext cx="1898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Hahmlet ExtraLight" pitchFamily="2" charset="-127"/>
              </a:rPr>
              <a:t>MAIN CONTENTS</a:t>
            </a:r>
            <a:endParaRPr lang="ko-KR" altLang="en-US" sz="1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Hahmlet ExtraLight" pitchFamily="2" charset="-127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25F733A-248E-4727-BA5D-5015753E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4F003B-1780-62D0-8CB9-91F453AD99CE}"/>
              </a:ext>
            </a:extLst>
          </p:cNvPr>
          <p:cNvSpPr txBox="1"/>
          <p:nvPr/>
        </p:nvSpPr>
        <p:spPr>
          <a:xfrm>
            <a:off x="8179057" y="4560377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4)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3121965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圖片">
            <a:extLst>
              <a:ext uri="{FF2B5EF4-FFF2-40B4-BE49-F238E27FC236}">
                <a16:creationId xmlns:a16="http://schemas.microsoft.com/office/drawing/2014/main" id="{967335B7-3A13-10B3-A42D-D4A724F4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0" y="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텍스트 개체 틀 22">
            <a:extLst>
              <a:ext uri="{FF2B5EF4-FFF2-40B4-BE49-F238E27FC236}">
                <a16:creationId xmlns:a16="http://schemas.microsoft.com/office/drawing/2014/main" id="{F77ACB6C-2276-6AB5-10D3-75258AFEA2E3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AA1B1D-EB3C-3871-441A-55462F5ACCE4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4906989-3098-905E-3E65-03F66EEA0012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텍스트 개체 틀 21">
            <a:extLst>
              <a:ext uri="{FF2B5EF4-FFF2-40B4-BE49-F238E27FC236}">
                <a16:creationId xmlns:a16="http://schemas.microsoft.com/office/drawing/2014/main" id="{CA6884F0-5D72-5342-B1E9-2BACE0306AD9}"/>
              </a:ext>
            </a:extLst>
          </p:cNvPr>
          <p:cNvSpPr txBox="1">
            <a:spLocks/>
          </p:cNvSpPr>
          <p:nvPr/>
        </p:nvSpPr>
        <p:spPr>
          <a:xfrm>
            <a:off x="229577" y="520625"/>
            <a:ext cx="1208087" cy="778266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보스 몬스터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0A449A-3634-7A60-4BEA-E11B37C09138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감각의 악령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8" name="텍스트 개체 틀 21">
            <a:extLst>
              <a:ext uri="{FF2B5EF4-FFF2-40B4-BE49-F238E27FC236}">
                <a16:creationId xmlns:a16="http://schemas.microsoft.com/office/drawing/2014/main" id="{96FE07AD-A6D9-8FE8-9757-783466F7971B}"/>
              </a:ext>
            </a:extLst>
          </p:cNvPr>
          <p:cNvSpPr txBox="1">
            <a:spLocks/>
          </p:cNvSpPr>
          <p:nvPr/>
        </p:nvSpPr>
        <p:spPr>
          <a:xfrm>
            <a:off x="842289" y="1404673"/>
            <a:ext cx="10504374" cy="2046183"/>
          </a:xfrm>
          <a:prstGeom prst="roundRect">
            <a:avLst>
              <a:gd name="adj" fmla="val 22344"/>
            </a:avLst>
          </a:prstGeom>
          <a:solidFill>
            <a:schemeClr val="tx1"/>
          </a:solidFill>
          <a:ln>
            <a:noFill/>
          </a:ln>
          <a:effectLst>
            <a:outerShdw blurRad="228600" dist="38100" dir="2700000" sx="103000" sy="103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19A9-1B0D-0290-FB84-09D1651C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583" y="1122978"/>
            <a:ext cx="3400398" cy="2549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DEF3CC-1F5A-C993-B424-6EBF9318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09" y="1238160"/>
            <a:ext cx="3323114" cy="2491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1EDFEF-1BEA-3668-EAA5-AE01BF778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57" y="1369732"/>
            <a:ext cx="2747025" cy="2059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E8C879-386D-83C5-0388-87A754CF3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2" y="1386680"/>
            <a:ext cx="2747025" cy="2059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17370D-1CE8-0196-0FE1-3451D3FFCB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29" y="1190246"/>
            <a:ext cx="3400397" cy="2549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18B5B19-3BD3-7A39-CB62-111A2587893C}"/>
              </a:ext>
            </a:extLst>
          </p:cNvPr>
          <p:cNvSpPr txBox="1"/>
          <p:nvPr/>
        </p:nvSpPr>
        <p:spPr>
          <a:xfrm>
            <a:off x="519017" y="4863931"/>
            <a:ext cx="111467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더 시커의 보스 몬스터 감각의 악령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총 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개의 악령 아이덴티티로부터 이데아의 파편을 흡수하여 지니고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순서대로 청각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촉각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시각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후각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미각의 이름을 갖고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각각의 아이덴티티와 대치되어 무는 아이덴티티의 힘을 통해 감각의 악령을 물리쳐야 이데아의 파편을 획득할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53" name="슬라이드 번호 개체 틀 5">
            <a:extLst>
              <a:ext uri="{FF2B5EF4-FFF2-40B4-BE49-F238E27FC236}">
                <a16:creationId xmlns:a16="http://schemas.microsoft.com/office/drawing/2014/main" id="{867B5B28-1AE7-2237-129B-59DCE4A2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20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9F3CC8-AD48-1C34-87DE-08C7239CF97B}"/>
              </a:ext>
            </a:extLst>
          </p:cNvPr>
          <p:cNvSpPr txBox="1"/>
          <p:nvPr/>
        </p:nvSpPr>
        <p:spPr>
          <a:xfrm>
            <a:off x="9119817" y="3564309"/>
            <a:ext cx="2226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(12)]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촉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청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시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미각의 악령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46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圖片">
            <a:extLst>
              <a:ext uri="{FF2B5EF4-FFF2-40B4-BE49-F238E27FC236}">
                <a16:creationId xmlns:a16="http://schemas.microsoft.com/office/drawing/2014/main" id="{967335B7-3A13-10B3-A42D-D4A724F4E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0" y="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6" name="텍스트 개체 틀 22">
            <a:extLst>
              <a:ext uri="{FF2B5EF4-FFF2-40B4-BE49-F238E27FC236}">
                <a16:creationId xmlns:a16="http://schemas.microsoft.com/office/drawing/2014/main" id="{F77ACB6C-2276-6AB5-10D3-75258AFEA2E3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1AA1B1D-EB3C-3871-441A-55462F5ACCE4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74906989-3098-905E-3E65-03F66EEA0012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텍스트 개체 틀 21">
            <a:extLst>
              <a:ext uri="{FF2B5EF4-FFF2-40B4-BE49-F238E27FC236}">
                <a16:creationId xmlns:a16="http://schemas.microsoft.com/office/drawing/2014/main" id="{CA6884F0-5D72-5342-B1E9-2BACE0306AD9}"/>
              </a:ext>
            </a:extLst>
          </p:cNvPr>
          <p:cNvSpPr txBox="1">
            <a:spLocks/>
          </p:cNvSpPr>
          <p:nvPr/>
        </p:nvSpPr>
        <p:spPr>
          <a:xfrm>
            <a:off x="229577" y="520625"/>
            <a:ext cx="1208087" cy="778266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보스 몬스터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38" name="텍스트 개체 틀 21">
            <a:extLst>
              <a:ext uri="{FF2B5EF4-FFF2-40B4-BE49-F238E27FC236}">
                <a16:creationId xmlns:a16="http://schemas.microsoft.com/office/drawing/2014/main" id="{96FE07AD-A6D9-8FE8-9757-783466F7971B}"/>
              </a:ext>
            </a:extLst>
          </p:cNvPr>
          <p:cNvSpPr txBox="1">
            <a:spLocks/>
          </p:cNvSpPr>
          <p:nvPr/>
        </p:nvSpPr>
        <p:spPr>
          <a:xfrm>
            <a:off x="582154" y="1501746"/>
            <a:ext cx="11027692" cy="3854509"/>
          </a:xfrm>
          <a:prstGeom prst="roundRect">
            <a:avLst>
              <a:gd name="adj" fmla="val 22344"/>
            </a:avLst>
          </a:prstGeom>
          <a:solidFill>
            <a:schemeClr val="tx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DA19A9-1B0D-0290-FB84-09D1651CE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583" y="2589828"/>
            <a:ext cx="3400398" cy="2549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DEF3CC-1F5A-C993-B424-6EBF9318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09" y="2581185"/>
            <a:ext cx="3323114" cy="2491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1EDFEF-1BEA-3668-EAA5-AE01BF778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57" y="2808007"/>
            <a:ext cx="2747025" cy="2059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E8C879-386D-83C5-0388-87A754CF3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2" y="2729705"/>
            <a:ext cx="2747025" cy="2059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17370D-1CE8-0196-0FE1-3451D3FFCB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29" y="2533271"/>
            <a:ext cx="3400397" cy="25490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A9021D-7F83-AE27-44DB-ABB5E1EC5497}"/>
              </a:ext>
            </a:extLst>
          </p:cNvPr>
          <p:cNvSpPr txBox="1"/>
          <p:nvPr/>
        </p:nvSpPr>
        <p:spPr>
          <a:xfrm>
            <a:off x="1189008" y="4785347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청각의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1F25E0-B1D2-AF73-411F-81E3D29E2AA3}"/>
              </a:ext>
            </a:extLst>
          </p:cNvPr>
          <p:cNvSpPr txBox="1"/>
          <p:nvPr/>
        </p:nvSpPr>
        <p:spPr>
          <a:xfrm>
            <a:off x="3328156" y="4789144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촉각의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3EC8BD-2C8F-9198-CF80-2CC2459337F2}"/>
              </a:ext>
            </a:extLst>
          </p:cNvPr>
          <p:cNvSpPr txBox="1"/>
          <p:nvPr/>
        </p:nvSpPr>
        <p:spPr>
          <a:xfrm>
            <a:off x="5371736" y="4787768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시각의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F5E07-1013-E45A-0E43-7098355B53A2}"/>
              </a:ext>
            </a:extLst>
          </p:cNvPr>
          <p:cNvSpPr txBox="1"/>
          <p:nvPr/>
        </p:nvSpPr>
        <p:spPr>
          <a:xfrm>
            <a:off x="7414631" y="4785347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A832B-B779-FEF5-C97C-E63B84D292F0}"/>
              </a:ext>
            </a:extLst>
          </p:cNvPr>
          <p:cNvSpPr txBox="1"/>
          <p:nvPr/>
        </p:nvSpPr>
        <p:spPr>
          <a:xfrm>
            <a:off x="9458783" y="4762059"/>
            <a:ext cx="14607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solidFill>
                  <a:schemeClr val="tx2">
                    <a:lumMod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미각의 악령</a:t>
            </a:r>
            <a:endParaRPr lang="en-US" altLang="ko-KR" sz="2000">
              <a:solidFill>
                <a:schemeClr val="tx2">
                  <a:lumMod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ECDA62-0D1E-9748-AEFD-4046BED58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70" y="1521831"/>
            <a:ext cx="2320948" cy="1739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0B0104-46E7-F93E-0A1A-5AE62C5188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95" y="1513868"/>
            <a:ext cx="2320948" cy="17398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C6FB64-09C7-E14D-3B04-B49131E87A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645" y="1505906"/>
            <a:ext cx="2320948" cy="17398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BBFBB9-3056-D76B-D94B-4EBC66A03F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19" y="1520462"/>
            <a:ext cx="2320948" cy="17398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E50ADF7-414A-6B03-5FED-0ABA969994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20" y="1497944"/>
            <a:ext cx="2320948" cy="17398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204FDE-97C3-5D5C-0B08-F4FFF5722664}"/>
              </a:ext>
            </a:extLst>
          </p:cNvPr>
          <p:cNvSpPr txBox="1"/>
          <p:nvPr/>
        </p:nvSpPr>
        <p:spPr>
          <a:xfrm>
            <a:off x="545752" y="5953234"/>
            <a:ext cx="1114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아이덴티티로부터 흡수한 이데아의 파편을 통해 감각의 악령들은 강력한 힘을 갖고 관념의 세계를 지배한다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40" name="슬라이드 번호 개체 틀 5">
            <a:extLst>
              <a:ext uri="{FF2B5EF4-FFF2-40B4-BE49-F238E27FC236}">
                <a16:creationId xmlns:a16="http://schemas.microsoft.com/office/drawing/2014/main" id="{A3050001-E061-9391-7128-6BE626F6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21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92A2A9-98B7-7F0B-51B1-6529B438258F}"/>
              </a:ext>
            </a:extLst>
          </p:cNvPr>
          <p:cNvSpPr txBox="1"/>
          <p:nvPr/>
        </p:nvSpPr>
        <p:spPr>
          <a:xfrm>
            <a:off x="8963198" y="5678183"/>
            <a:ext cx="22268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(14)]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촉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청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시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미각의 악령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9BF9DF-8DEF-225E-8A07-A7E48B99650F}"/>
              </a:ext>
            </a:extLst>
          </p:cNvPr>
          <p:cNvSpPr txBox="1"/>
          <p:nvPr/>
        </p:nvSpPr>
        <p:spPr>
          <a:xfrm>
            <a:off x="8963198" y="5427490"/>
            <a:ext cx="32288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(13)]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좌측부터 성격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취향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가치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지능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육체의 이데아 파편 조각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2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-1800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BEE25-0DDD-46E5-9479-18E6E46934FB}"/>
              </a:ext>
            </a:extLst>
          </p:cNvPr>
          <p:cNvSpPr txBox="1"/>
          <p:nvPr/>
        </p:nvSpPr>
        <p:spPr>
          <a:xfrm>
            <a:off x="283364" y="2032871"/>
            <a:ext cx="907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Helvetica33-ExtendedThin" panose="020B0200000000000000" pitchFamily="34" charset="0"/>
                <a:ea typeface="G마켓 산스 Light" panose="02000000000000000000" pitchFamily="50" charset="-127"/>
              </a:rPr>
              <a:t>IN GAME</a:t>
            </a:r>
            <a:endParaRPr lang="ko-KR" altLang="en-US" sz="8800">
              <a:solidFill>
                <a:schemeClr val="bg1"/>
              </a:solidFill>
              <a:latin typeface="Helvetica33-ExtendedThin" panose="020B0200000000000000" pitchFamily="34" charset="0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C28CFB-7A53-4707-B739-ABF8CF857A80}"/>
              </a:ext>
            </a:extLst>
          </p:cNvPr>
          <p:cNvSpPr txBox="1"/>
          <p:nvPr/>
        </p:nvSpPr>
        <p:spPr>
          <a:xfrm>
            <a:off x="1341832" y="3581400"/>
            <a:ext cx="950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Helvetica33-ExtendedThin" panose="020B0200000000000000" pitchFamily="34" charset="0"/>
              </a:rPr>
              <a:t>S E E K E R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Helvetica33-ExtendedThin" panose="020B0200000000000000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0C05D5-7BD4-4B71-A3AF-9367797C20C4}"/>
              </a:ext>
            </a:extLst>
          </p:cNvPr>
          <p:cNvSpPr/>
          <p:nvPr/>
        </p:nvSpPr>
        <p:spPr>
          <a:xfrm>
            <a:off x="-1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42DE15-9551-4439-B14E-5492572521BD}"/>
              </a:ext>
            </a:extLst>
          </p:cNvPr>
          <p:cNvSpPr/>
          <p:nvPr/>
        </p:nvSpPr>
        <p:spPr>
          <a:xfrm>
            <a:off x="6095997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88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기본 공격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명상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통해 관념의 세계 속에서 잡념과 감각의 악령을 무찌를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파편을 얻을수록 명상의 데미지 강해진다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C4CA43-8948-86F3-5906-B766390C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58315" r="24936" b="32329"/>
          <a:stretch/>
        </p:blipFill>
        <p:spPr>
          <a:xfrm>
            <a:off x="4242503" y="3702611"/>
            <a:ext cx="3910029" cy="5486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B7A359-7551-348E-B1B0-A08598B4FE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0" t="30764" r="51060" b="34051"/>
          <a:stretch/>
        </p:blipFill>
        <p:spPr>
          <a:xfrm>
            <a:off x="3882138" y="1805411"/>
            <a:ext cx="2001045" cy="222130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7EA33B-A71B-6467-09AF-D06BAF816A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72" t="31003" r="28602" b="36219"/>
          <a:stretch/>
        </p:blipFill>
        <p:spPr>
          <a:xfrm>
            <a:off x="5883193" y="1602027"/>
            <a:ext cx="2615983" cy="2558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602E70-553B-DB8D-B48C-BDCBF674F56D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기본 공격</a:t>
            </a:r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42E8ABD-0016-20E0-9674-FE57823E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t="21455" r="34883" b="28025"/>
          <a:stretch>
            <a:fillRect/>
          </a:stretch>
        </p:blipFill>
        <p:spPr bwMode="auto">
          <a:xfrm>
            <a:off x="8244830" y="1207854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632CF7B-734D-F862-7187-F94DBDB9BA73}"/>
              </a:ext>
            </a:extLst>
          </p:cNvPr>
          <p:cNvPicPr>
            <a:picLocks/>
          </p:cNvPicPr>
          <p:nvPr/>
        </p:nvPicPr>
        <p:blipFill rotWithShape="1">
          <a:blip r:embed="rId6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22554" r="38628" b="33010"/>
          <a:stretch/>
        </p:blipFill>
        <p:spPr>
          <a:xfrm>
            <a:off x="8353379" y="1220527"/>
            <a:ext cx="829952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4A9F58-E1A0-7863-ADA4-763D07E734C7}"/>
              </a:ext>
            </a:extLst>
          </p:cNvPr>
          <p:cNvSpPr txBox="1"/>
          <p:nvPr/>
        </p:nvSpPr>
        <p:spPr>
          <a:xfrm>
            <a:off x="8456121" y="2227626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명상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B9C1D4-BFFA-906A-778B-0A3BE45D8A0A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(15)]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기본 공격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명상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0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6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기본 공격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명상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통해 아이덴티티와 접촉을 하여 아이덴티티를 획득할 수 있고</a:t>
            </a:r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각 아이덴티티에 맞는 특수 능력을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602E70-553B-DB8D-B48C-BDCBF674F56D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기본 패시브</a:t>
            </a:r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42E8ABD-0016-20E0-9674-FE57823E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5" t="21455" r="34883" b="28025"/>
          <a:stretch>
            <a:fillRect/>
          </a:stretch>
        </p:blipFill>
        <p:spPr bwMode="auto">
          <a:xfrm>
            <a:off x="8244830" y="1207854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E632CF7B-734D-F862-7187-F94DBDB9BA73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6" t="22554" r="38628" b="33010"/>
          <a:stretch/>
        </p:blipFill>
        <p:spPr>
          <a:xfrm>
            <a:off x="8353379" y="1220527"/>
            <a:ext cx="829952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4A9F58-E1A0-7863-ADA4-763D07E734C7}"/>
              </a:ext>
            </a:extLst>
          </p:cNvPr>
          <p:cNvSpPr txBox="1"/>
          <p:nvPr/>
        </p:nvSpPr>
        <p:spPr>
          <a:xfrm>
            <a:off x="8456121" y="2227626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명상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9AF90D4-E786-83DF-3E32-4AFE1FA64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6150">
            <a:off x="1258933" y="-462949"/>
            <a:ext cx="7586603" cy="56871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312229-20DB-722E-1E7C-2E3B1AE7B0D0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(16)]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기본 패시브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명상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95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기본 공격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명상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통해 아이덴티티를 습득하고</a:t>
            </a:r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궁극기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빙의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를 사용하여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아이덴티티의 형상으로 변할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[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빙의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]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를 활용하여 비밀 지역 또는 강한 능력을 갖춘 감각의 악령을 무찌를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C4CA43-8948-86F3-5906-B766390C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58315" r="24936" b="32329"/>
          <a:stretch/>
        </p:blipFill>
        <p:spPr>
          <a:xfrm>
            <a:off x="4257743" y="4198125"/>
            <a:ext cx="3910029" cy="5486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602E70-553B-DB8D-B48C-BDCBF674F56D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4A9F58-E1A0-7863-ADA4-763D07E734C7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bg1">
                    <a:lumMod val="9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58E430-8167-7323-518F-F124DD11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2" y="372762"/>
            <a:ext cx="6028980" cy="4519527"/>
          </a:xfrm>
          <a:prstGeom prst="rect">
            <a:avLst/>
          </a:prstGeom>
        </p:spPr>
      </p:pic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351E9DA-8015-FD22-CECC-B0793E41109E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(17)]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08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성격의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속도가 비약적으로 빨라지며 도깨비 불 특수공격을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적에게 원거리에서 도깨비 불을 던져 강력한 데미지를 줄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C4CA43-8948-86F3-5906-B766390C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58315" r="24936" b="32329"/>
          <a:stretch/>
        </p:blipFill>
        <p:spPr>
          <a:xfrm>
            <a:off x="4257743" y="4198125"/>
            <a:ext cx="3910029" cy="54863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4A9F58-E1A0-7863-ADA4-763D07E734C7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58E430-8167-7323-518F-F124DD111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87" y="311280"/>
            <a:ext cx="6135688" cy="4599519"/>
          </a:xfrm>
          <a:prstGeom prst="rect">
            <a:avLst/>
          </a:prstGeom>
        </p:spPr>
      </p:pic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831363-9E4C-EC98-C6B1-1DB8048BBF7D}"/>
              </a:ext>
            </a:extLst>
          </p:cNvPr>
          <p:cNvSpPr txBox="1"/>
          <p:nvPr/>
        </p:nvSpPr>
        <p:spPr>
          <a:xfrm>
            <a:off x="8324484" y="2519139"/>
            <a:ext cx="100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속도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도깨비 불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17D645-337A-266E-8D66-99AF4925926D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31751F-C194-9D16-5E6D-D48992E7B8E4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(18)]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성격의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69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취향의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좁은 거리를 통과할 수 있고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맹독 특수공격을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적에게 맹독 공격 시 맹독에 중독되어 지속적인 데미지를 입힐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771DED8-661D-C0F9-FEEC-DEEB74757B24}"/>
              </a:ext>
            </a:extLst>
          </p:cNvPr>
          <p:cNvGrpSpPr/>
          <p:nvPr/>
        </p:nvGrpSpPr>
        <p:grpSpPr>
          <a:xfrm>
            <a:off x="4252996" y="1463528"/>
            <a:ext cx="4038024" cy="3138842"/>
            <a:chOff x="3439461" y="1778749"/>
            <a:chExt cx="3910029" cy="299700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CC4CA43-8948-86F3-5906-B766390C4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80" t="58315" r="24936" b="32329"/>
            <a:stretch/>
          </p:blipFill>
          <p:spPr>
            <a:xfrm>
              <a:off x="3439461" y="4227122"/>
              <a:ext cx="3910029" cy="548633"/>
            </a:xfrm>
            <a:prstGeom prst="rect">
              <a:avLst/>
            </a:pr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5C0BAA35-C500-9A25-8232-3E5E993A3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31" t="18134" r="29309" b="29201"/>
            <a:stretch/>
          </p:blipFill>
          <p:spPr>
            <a:xfrm>
              <a:off x="4084435" y="1778749"/>
              <a:ext cx="2683606" cy="284348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6F23269-8FCC-B016-D563-0F54E364B38F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FA391E-D87C-6C2F-81E3-D8766B8C76F0}"/>
              </a:ext>
            </a:extLst>
          </p:cNvPr>
          <p:cNvSpPr txBox="1"/>
          <p:nvPr/>
        </p:nvSpPr>
        <p:spPr>
          <a:xfrm>
            <a:off x="8324484" y="2519139"/>
            <a:ext cx="100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공격력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맹독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42C429-7C16-2C35-0CBC-6BDCF6444287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25EDBC-4D40-59E0-34F8-BD28665F9E88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(19)]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취향의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17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가치의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비행이 가능하며 속도가 빨라지고 회오리 치기 특수공격을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 가까운 적에게 회오리를 날려 데미지를 주고 일정 거리를 넉백시킬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C4CA43-8948-86F3-5906-B766390C4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0" t="58315" r="24936" b="32329"/>
          <a:stretch/>
        </p:blipFill>
        <p:spPr>
          <a:xfrm>
            <a:off x="4257743" y="4198125"/>
            <a:ext cx="3910029" cy="548633"/>
          </a:xfrm>
          <a:prstGeom prst="rect">
            <a:avLst/>
          </a:prstGeom>
        </p:spPr>
      </p:pic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7FB78BB-719C-9097-C797-F875EC626F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t="16841" r="18650" b="20612"/>
          <a:stretch/>
        </p:blipFill>
        <p:spPr>
          <a:xfrm>
            <a:off x="3735880" y="1476223"/>
            <a:ext cx="4323514" cy="26431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9832CA-29F1-047A-B95C-FA4089C9606E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132CC-ADDD-C720-0353-AC88D3889144}"/>
              </a:ext>
            </a:extLst>
          </p:cNvPr>
          <p:cNvSpPr txBox="1"/>
          <p:nvPr/>
        </p:nvSpPr>
        <p:spPr>
          <a:xfrm>
            <a:off x="8324484" y="2519139"/>
            <a:ext cx="1006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속도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+ 10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비행 가능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회오리 치기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95205-3B48-C5B3-347A-C4B6F51F9023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176D9E-6B46-A814-0EA1-D30E6687911A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(20)]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가치의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4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지능의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잠수가 가능하며 초음파 특수공격을 사용할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 적에게 초음파를 날려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3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스턴 상태에 걸리게 한다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9832CA-29F1-047A-B95C-FA4089C9606E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132CC-ADDD-C720-0353-AC88D3889144}"/>
              </a:ext>
            </a:extLst>
          </p:cNvPr>
          <p:cNvSpPr txBox="1"/>
          <p:nvPr/>
        </p:nvSpPr>
        <p:spPr>
          <a:xfrm>
            <a:off x="8324484" y="2519139"/>
            <a:ext cx="100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잠수 가능 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초음파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95205-3B48-C5B3-347A-C4B6F51F9023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96A640-0036-7727-43D7-5BDB0E8712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16065" r="35153" b="26543"/>
          <a:stretch/>
        </p:blipFill>
        <p:spPr>
          <a:xfrm>
            <a:off x="3735880" y="1354469"/>
            <a:ext cx="4148429" cy="33996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3DF5AF-14A6-2C1D-5AFE-105592040B43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(21)]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지능의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61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CA1D7754-A794-4166-AFB5-8717136DD4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BCA78E-BC1E-4335-B10F-436ADBB76C26}"/>
              </a:ext>
            </a:extLst>
          </p:cNvPr>
          <p:cNvSpPr/>
          <p:nvPr/>
        </p:nvSpPr>
        <p:spPr>
          <a:xfrm>
            <a:off x="1467247" y="909634"/>
            <a:ext cx="9282503" cy="5072400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E058D-5432-4C4C-BF9C-3B23A9334F33}"/>
              </a:ext>
            </a:extLst>
          </p:cNvPr>
          <p:cNvSpPr/>
          <p:nvPr/>
        </p:nvSpPr>
        <p:spPr>
          <a:xfrm>
            <a:off x="1450633" y="5904733"/>
            <a:ext cx="9269339" cy="64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FA29D4-EB55-48BB-AC2B-8D57A4BEC59A}"/>
              </a:ext>
            </a:extLst>
          </p:cNvPr>
          <p:cNvSpPr/>
          <p:nvPr/>
        </p:nvSpPr>
        <p:spPr>
          <a:xfrm>
            <a:off x="1450634" y="897604"/>
            <a:ext cx="929073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0F067A-C94A-49A0-9E9D-8AC561EADF47}"/>
              </a:ext>
            </a:extLst>
          </p:cNvPr>
          <p:cNvSpPr/>
          <p:nvPr/>
        </p:nvSpPr>
        <p:spPr>
          <a:xfrm>
            <a:off x="1450634" y="909636"/>
            <a:ext cx="72000" cy="5059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F13B0-488A-47E7-97C3-02927C1F1FB3}"/>
              </a:ext>
            </a:extLst>
          </p:cNvPr>
          <p:cNvSpPr txBox="1"/>
          <p:nvPr/>
        </p:nvSpPr>
        <p:spPr>
          <a:xfrm>
            <a:off x="1906460" y="1658303"/>
            <a:ext cx="189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Ⅰ</a:t>
            </a:r>
            <a:r>
              <a:rPr lang="en-US" altLang="ko-KR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-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컨셉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07FBC9B-AB38-46C2-B76E-722F10FBCDDC}"/>
              </a:ext>
            </a:extLst>
          </p:cNvPr>
          <p:cNvCxnSpPr>
            <a:cxnSpLocks/>
          </p:cNvCxnSpPr>
          <p:nvPr/>
        </p:nvCxnSpPr>
        <p:spPr>
          <a:xfrm>
            <a:off x="3880418" y="1658303"/>
            <a:ext cx="0" cy="3307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CA3DA1A-8BB5-4B82-A5E4-FE4D6E4E34AF}"/>
              </a:ext>
            </a:extLst>
          </p:cNvPr>
          <p:cNvGrpSpPr/>
          <p:nvPr/>
        </p:nvGrpSpPr>
        <p:grpSpPr>
          <a:xfrm>
            <a:off x="3993826" y="1658303"/>
            <a:ext cx="1900118" cy="2478236"/>
            <a:chOff x="1917400" y="1658303"/>
            <a:chExt cx="1900118" cy="247823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CAA428-0453-4ED4-BAA0-E0C00F98AD38}"/>
                </a:ext>
              </a:extLst>
            </p:cNvPr>
            <p:cNvSpPr txBox="1"/>
            <p:nvPr/>
          </p:nvSpPr>
          <p:spPr>
            <a:xfrm>
              <a:off x="1918868" y="1658303"/>
              <a:ext cx="1898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kern="0" spc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Hahmlet" pitchFamily="2" charset="-127"/>
                  <a:ea typeface="Hahmlet" pitchFamily="2" charset="-127"/>
                  <a:cs typeface="Hahmlet" pitchFamily="2" charset="-127"/>
                </a:rPr>
                <a:t>Ⅱ</a:t>
              </a:r>
              <a:r>
                <a:rPr lang="en-US" altLang="ko-KR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-</a:t>
              </a:r>
              <a:r>
                <a:rPr lang="ko-KR" altLang="en-US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 게임 소개</a:t>
              </a:r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FE1AAF-61F3-4796-A78C-B4C202E7B842}"/>
                </a:ext>
              </a:extLst>
            </p:cNvPr>
            <p:cNvSpPr txBox="1"/>
            <p:nvPr/>
          </p:nvSpPr>
          <p:spPr>
            <a:xfrm>
              <a:off x="1917400" y="2442257"/>
              <a:ext cx="15217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1) </a:t>
              </a:r>
              <a:r>
                <a:rPr lang="ko-KR" altLang="en-US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장르 및 타겟 유저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26072EC-D879-43B3-BB29-27C1C958A3E1}"/>
                </a:ext>
              </a:extLst>
            </p:cNvPr>
            <p:cNvSpPr txBox="1"/>
            <p:nvPr/>
          </p:nvSpPr>
          <p:spPr>
            <a:xfrm>
              <a:off x="1917400" y="2993480"/>
              <a:ext cx="1898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2) </a:t>
              </a:r>
              <a:r>
                <a:rPr lang="ko-KR" altLang="en-US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기타 게임 정보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15CE32B-0E17-4F8C-B7AC-433107B14056}"/>
                </a:ext>
              </a:extLst>
            </p:cNvPr>
            <p:cNvSpPr txBox="1"/>
            <p:nvPr/>
          </p:nvSpPr>
          <p:spPr>
            <a:xfrm>
              <a:off x="1917400" y="3859540"/>
              <a:ext cx="18986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3) </a:t>
              </a:r>
              <a:r>
                <a:rPr lang="ko-KR" altLang="en-US" sz="1200">
                  <a:solidFill>
                    <a:schemeClr val="bg1"/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스토리 및 세계관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D155A67-D90C-44DA-9AA7-CB66448D6779}"/>
                </a:ext>
              </a:extLst>
            </p:cNvPr>
            <p:cNvSpPr txBox="1"/>
            <p:nvPr/>
          </p:nvSpPr>
          <p:spPr>
            <a:xfrm>
              <a:off x="1917400" y="3241203"/>
              <a:ext cx="1898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>
                  <a:solidFill>
                    <a:schemeClr val="bg1">
                      <a:lumMod val="6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플렛폼 및 권장사양</a:t>
              </a:r>
              <a:endParaRPr lang="en-US" altLang="ko-KR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000">
                  <a:solidFill>
                    <a:schemeClr val="bg1">
                      <a:lumMod val="65000"/>
                    </a:schemeClr>
                  </a:solidFill>
                  <a:latin typeface="Hahmlet" pitchFamily="2" charset="-127"/>
                  <a:ea typeface="Hahmlet" pitchFamily="2" charset="-127"/>
                  <a:cs typeface="Hahmlet" pitchFamily="2" charset="-127"/>
                </a:rPr>
                <a:t>이용가능 연령</a:t>
              </a:r>
            </a:p>
          </p:txBody>
        </p:sp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7A00C59-978B-4B33-8A5E-431ADDDB0D48}"/>
              </a:ext>
            </a:extLst>
          </p:cNvPr>
          <p:cNvCxnSpPr>
            <a:cxnSpLocks/>
          </p:cNvCxnSpPr>
          <p:nvPr/>
        </p:nvCxnSpPr>
        <p:spPr>
          <a:xfrm>
            <a:off x="5969252" y="1658303"/>
            <a:ext cx="0" cy="3307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717F667-497D-4137-BD7E-E1708FC74D58}"/>
              </a:ext>
            </a:extLst>
          </p:cNvPr>
          <p:cNvSpPr txBox="1"/>
          <p:nvPr/>
        </p:nvSpPr>
        <p:spPr>
          <a:xfrm>
            <a:off x="6084128" y="1658303"/>
            <a:ext cx="189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Ⅲ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en-US" altLang="ko-KR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-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인 게임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606DD69-C201-4E67-9E31-EB82521BA710}"/>
              </a:ext>
            </a:extLst>
          </p:cNvPr>
          <p:cNvSpPr txBox="1"/>
          <p:nvPr/>
        </p:nvSpPr>
        <p:spPr>
          <a:xfrm>
            <a:off x="6084128" y="2738214"/>
            <a:ext cx="152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1)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7B4A4C6-7D9C-4182-913D-4338469C0258}"/>
              </a:ext>
            </a:extLst>
          </p:cNvPr>
          <p:cNvSpPr txBox="1"/>
          <p:nvPr/>
        </p:nvSpPr>
        <p:spPr>
          <a:xfrm>
            <a:off x="6093679" y="3581537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2)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컨트롤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2CFF96B-4E45-4B8C-9DD9-AEF8D483F62B}"/>
              </a:ext>
            </a:extLst>
          </p:cNvPr>
          <p:cNvSpPr txBox="1"/>
          <p:nvPr/>
        </p:nvSpPr>
        <p:spPr>
          <a:xfrm>
            <a:off x="6095231" y="4153966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3)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카메라</a:t>
            </a: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9AB8349-067C-43B3-AF78-1CC68900AE17}"/>
              </a:ext>
            </a:extLst>
          </p:cNvPr>
          <p:cNvCxnSpPr>
            <a:cxnSpLocks/>
          </p:cNvCxnSpPr>
          <p:nvPr/>
        </p:nvCxnSpPr>
        <p:spPr>
          <a:xfrm>
            <a:off x="8058086" y="1658303"/>
            <a:ext cx="0" cy="3307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D6CB86F-6770-4229-902B-8BAC9BC5B6DC}"/>
              </a:ext>
            </a:extLst>
          </p:cNvPr>
          <p:cNvSpPr txBox="1"/>
          <p:nvPr/>
        </p:nvSpPr>
        <p:spPr>
          <a:xfrm>
            <a:off x="8172962" y="1658303"/>
            <a:ext cx="211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ahmlet" pitchFamily="2" charset="-127"/>
                <a:ea typeface="Hahmlet" pitchFamily="2" charset="-127"/>
                <a:cs typeface="Hahmlet" pitchFamily="2" charset="-127"/>
              </a:rPr>
              <a:t>Ⅳ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en-US" altLang="ko-KR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– </a:t>
            </a:r>
            <a:r>
              <a:rPr lang="ko-KR" altLang="en-US" kern="0">
                <a:solidFill>
                  <a:schemeClr val="tx1">
                    <a:lumMod val="75000"/>
                    <a:lumOff val="2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계획 및 코멘트 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E9D611F-CF84-482D-ADF8-E8F81575CAC3}"/>
              </a:ext>
            </a:extLst>
          </p:cNvPr>
          <p:cNvSpPr txBox="1"/>
          <p:nvPr/>
        </p:nvSpPr>
        <p:spPr>
          <a:xfrm>
            <a:off x="8171492" y="2192832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1)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차후 기획서 계획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42EB1BC-DB97-420C-AA9E-E61B065CD5F4}"/>
              </a:ext>
            </a:extLst>
          </p:cNvPr>
          <p:cNvSpPr txBox="1"/>
          <p:nvPr/>
        </p:nvSpPr>
        <p:spPr>
          <a:xfrm>
            <a:off x="8171492" y="3759061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2)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후기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FD7FD6C-C516-40AF-8D11-6B754AE9F511}"/>
              </a:ext>
            </a:extLst>
          </p:cNvPr>
          <p:cNvSpPr txBox="1"/>
          <p:nvPr/>
        </p:nvSpPr>
        <p:spPr>
          <a:xfrm>
            <a:off x="8179057" y="4313312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3)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참고 문헌 및 자체 제작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FB956C-7562-4567-9AC4-3B6AFFBA43DC}"/>
              </a:ext>
            </a:extLst>
          </p:cNvPr>
          <p:cNvSpPr txBox="1"/>
          <p:nvPr/>
        </p:nvSpPr>
        <p:spPr>
          <a:xfrm>
            <a:off x="1710235" y="1141289"/>
            <a:ext cx="1898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Hahmlet ExtraLight" pitchFamily="2" charset="-127"/>
              </a:rPr>
              <a:t>DETAIL CONTENTS</a:t>
            </a:r>
            <a:endParaRPr lang="ko-KR" altLang="en-US" sz="120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Hahmlet ExtraLight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351A58-860F-4889-8834-94310F64E283}"/>
              </a:ext>
            </a:extLst>
          </p:cNvPr>
          <p:cNvSpPr txBox="1"/>
          <p:nvPr/>
        </p:nvSpPr>
        <p:spPr>
          <a:xfrm>
            <a:off x="1904992" y="2785157"/>
            <a:ext cx="152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1)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게임 컨셉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90D3C3-E2AF-4B39-A8FB-3F133E9F6B2D}"/>
              </a:ext>
            </a:extLst>
          </p:cNvPr>
          <p:cNvSpPr txBox="1"/>
          <p:nvPr/>
        </p:nvSpPr>
        <p:spPr>
          <a:xfrm>
            <a:off x="1904992" y="3372195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2)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기획 의도 및 모티브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27FC07-5D82-422C-B8B6-EE4DE369CE24}"/>
              </a:ext>
            </a:extLst>
          </p:cNvPr>
          <p:cNvSpPr txBox="1"/>
          <p:nvPr/>
        </p:nvSpPr>
        <p:spPr>
          <a:xfrm>
            <a:off x="1904992" y="3959233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3) BEST</a:t>
            </a:r>
            <a:endParaRPr lang="ko-KR" altLang="en-US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30B3C7-DB45-4252-ADF2-2D4B3C81FBCA}"/>
              </a:ext>
            </a:extLst>
          </p:cNvPr>
          <p:cNvSpPr txBox="1"/>
          <p:nvPr/>
        </p:nvSpPr>
        <p:spPr>
          <a:xfrm>
            <a:off x="3986258" y="4116752"/>
            <a:ext cx="1898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스토리 세계관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이데아의 파편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메인 케릭터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일반 몬스터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보스 몬스터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BAE2DB7-9D8D-488E-9EEB-93E67DB9EE87}"/>
              </a:ext>
            </a:extLst>
          </p:cNvPr>
          <p:cNvSpPr txBox="1"/>
          <p:nvPr/>
        </p:nvSpPr>
        <p:spPr>
          <a:xfrm>
            <a:off x="6084127" y="3021812"/>
            <a:ext cx="189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스킬 및 패시브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아이템 장비 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DEC43BC-C5D7-45AE-B651-5AEFDA2A9391}"/>
              </a:ext>
            </a:extLst>
          </p:cNvPr>
          <p:cNvSpPr txBox="1"/>
          <p:nvPr/>
        </p:nvSpPr>
        <p:spPr>
          <a:xfrm>
            <a:off x="8174127" y="2496525"/>
            <a:ext cx="21128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경험치 시스템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커맨드 및 특정 모션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NPC</a:t>
            </a: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와의 커뮤니케이션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최종 보스 추가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관념을 넘어 꿈의 세계관 확장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퀘스트 진행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아이템 특성 추가</a:t>
            </a:r>
            <a:endParaRPr lang="en-US" altLang="ko-KR" sz="10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B4906C6-AABB-47BB-85DB-ED6FD5941925}"/>
              </a:ext>
            </a:extLst>
          </p:cNvPr>
          <p:cNvSpPr/>
          <p:nvPr/>
        </p:nvSpPr>
        <p:spPr>
          <a:xfrm>
            <a:off x="10684895" y="897140"/>
            <a:ext cx="72000" cy="50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23EF077-96E7-4097-8095-356256D41688}"/>
              </a:ext>
            </a:extLst>
          </p:cNvPr>
          <p:cNvSpPr txBox="1"/>
          <p:nvPr/>
        </p:nvSpPr>
        <p:spPr>
          <a:xfrm>
            <a:off x="8179057" y="4852477"/>
            <a:ext cx="1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4) </a:t>
            </a: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1808A20-DB03-4F2B-87C5-1AE76576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257907"/>
            <a:ext cx="11146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육체의 아이덴티티로 빙의하여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60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속도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공격력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방어력이 비약적으로 상승한다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자신에게 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5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초간 보호막을 지니게 할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강력한 괴력으로 길을 막는 요소를 모두 부실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30" name="텍스트 개체 틀 21">
            <a:extLst>
              <a:ext uri="{FF2B5EF4-FFF2-40B4-BE49-F238E27FC236}">
                <a16:creationId xmlns:a16="http://schemas.microsoft.com/office/drawing/2014/main" id="{B638ABC3-DCD0-B697-DD25-F3D98AD6CC1D}"/>
              </a:ext>
            </a:extLst>
          </p:cNvPr>
          <p:cNvSpPr txBox="1">
            <a:spLocks/>
          </p:cNvSpPr>
          <p:nvPr/>
        </p:nvSpPr>
        <p:spPr>
          <a:xfrm>
            <a:off x="2768600" y="1093286"/>
            <a:ext cx="6654801" cy="3797635"/>
          </a:xfrm>
          <a:prstGeom prst="roundRect">
            <a:avLst>
              <a:gd name="adj" fmla="val 8026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6" name="그림 25" descr="새로운 블랙홀 종류가 발견됐다고? 출처: AdobeStock">
            <a:extLst>
              <a:ext uri="{FF2B5EF4-FFF2-40B4-BE49-F238E27FC236}">
                <a16:creationId xmlns:a16="http://schemas.microsoft.com/office/drawing/2014/main" id="{4479640E-3280-EAF5-7903-315B855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7" t="10843" r="24304" b="16658"/>
          <a:stretch>
            <a:fillRect/>
          </a:stretch>
        </p:blipFill>
        <p:spPr bwMode="auto">
          <a:xfrm>
            <a:off x="8251791" y="1206635"/>
            <a:ext cx="1006509" cy="981655"/>
          </a:xfrm>
          <a:custGeom>
            <a:avLst/>
            <a:gdLst>
              <a:gd name="connsiteX0" fmla="*/ 166584 w 1006509"/>
              <a:gd name="connsiteY0" fmla="*/ 0 h 981655"/>
              <a:gd name="connsiteX1" fmla="*/ 838520 w 1006509"/>
              <a:gd name="connsiteY1" fmla="*/ 0 h 981655"/>
              <a:gd name="connsiteX2" fmla="*/ 1006509 w 1006509"/>
              <a:gd name="connsiteY2" fmla="*/ 167989 h 981655"/>
              <a:gd name="connsiteX3" fmla="*/ 1006509 w 1006509"/>
              <a:gd name="connsiteY3" fmla="*/ 820625 h 981655"/>
              <a:gd name="connsiteX4" fmla="*/ 994713 w 1006509"/>
              <a:gd name="connsiteY4" fmla="*/ 879055 h 981655"/>
              <a:gd name="connsiteX5" fmla="*/ 839925 w 1006509"/>
              <a:gd name="connsiteY5" fmla="*/ 981655 h 981655"/>
              <a:gd name="connsiteX6" fmla="*/ 167989 w 1006509"/>
              <a:gd name="connsiteY6" fmla="*/ 981655 h 981655"/>
              <a:gd name="connsiteX7" fmla="*/ 0 w 1006509"/>
              <a:gd name="connsiteY7" fmla="*/ 813666 h 981655"/>
              <a:gd name="connsiteX8" fmla="*/ 0 w 1006509"/>
              <a:gd name="connsiteY8" fmla="*/ 161030 h 981655"/>
              <a:gd name="connsiteX9" fmla="*/ 11797 w 1006509"/>
              <a:gd name="connsiteY9" fmla="*/ 102600 h 981655"/>
              <a:gd name="connsiteX10" fmla="*/ 166584 w 1006509"/>
              <a:gd name="connsiteY10" fmla="*/ 0 h 98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6509" h="981655">
                <a:moveTo>
                  <a:pt x="166584" y="0"/>
                </a:moveTo>
                <a:lnTo>
                  <a:pt x="838520" y="0"/>
                </a:lnTo>
                <a:cubicBezTo>
                  <a:pt x="931298" y="0"/>
                  <a:pt x="1006509" y="75211"/>
                  <a:pt x="1006509" y="167989"/>
                </a:cubicBezTo>
                <a:lnTo>
                  <a:pt x="1006509" y="820625"/>
                </a:lnTo>
                <a:lnTo>
                  <a:pt x="994713" y="879055"/>
                </a:lnTo>
                <a:cubicBezTo>
                  <a:pt x="969211" y="939349"/>
                  <a:pt x="909508" y="981655"/>
                  <a:pt x="839925" y="981655"/>
                </a:cubicBezTo>
                <a:lnTo>
                  <a:pt x="167989" y="981655"/>
                </a:lnTo>
                <a:cubicBezTo>
                  <a:pt x="75211" y="981655"/>
                  <a:pt x="0" y="906444"/>
                  <a:pt x="0" y="813666"/>
                </a:cubicBezTo>
                <a:lnTo>
                  <a:pt x="0" y="161030"/>
                </a:lnTo>
                <a:lnTo>
                  <a:pt x="11797" y="102600"/>
                </a:lnTo>
                <a:cubicBezTo>
                  <a:pt x="37299" y="42306"/>
                  <a:pt x="97001" y="0"/>
                  <a:pt x="166584" y="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 descr="어두운이(가) 표시된 사진&#10;&#10;자동 생성된 설명">
            <a:extLst>
              <a:ext uri="{FF2B5EF4-FFF2-40B4-BE49-F238E27FC236}">
                <a16:creationId xmlns:a16="http://schemas.microsoft.com/office/drawing/2014/main" id="{88356BB9-ACD2-7AF9-8D9E-59A77D14F4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3" t="14583" r="30523" b="28865"/>
          <a:stretch/>
        </p:blipFill>
        <p:spPr>
          <a:xfrm>
            <a:off x="8337765" y="1274166"/>
            <a:ext cx="930060" cy="8829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09832CA-29F1-047A-B95C-FA4089C9606E}"/>
              </a:ext>
            </a:extLst>
          </p:cNvPr>
          <p:cNvSpPr txBox="1"/>
          <p:nvPr/>
        </p:nvSpPr>
        <p:spPr>
          <a:xfrm>
            <a:off x="8456121" y="2242140"/>
            <a:ext cx="581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F132CC-ADDD-C720-0353-AC88D3889144}"/>
              </a:ext>
            </a:extLst>
          </p:cNvPr>
          <p:cNvSpPr txBox="1"/>
          <p:nvPr/>
        </p:nvSpPr>
        <p:spPr>
          <a:xfrm>
            <a:off x="8324484" y="2519139"/>
            <a:ext cx="1006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속도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공격력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방어력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+ 20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특수능력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: </a:t>
            </a:r>
          </a:p>
          <a:p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보호막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괴력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C95205-3B48-C5B3-347A-C4B6F51F9023}"/>
              </a:ext>
            </a:extLst>
          </p:cNvPr>
          <p:cNvSpPr txBox="1"/>
          <p:nvPr/>
        </p:nvSpPr>
        <p:spPr>
          <a:xfrm>
            <a:off x="2895911" y="126347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6589B7-04C3-0834-70C1-4847B413CD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5" t="36733" r="4386" b="3882"/>
          <a:stretch/>
        </p:blipFill>
        <p:spPr>
          <a:xfrm rot="21424678">
            <a:off x="3237153" y="1368232"/>
            <a:ext cx="4774711" cy="34311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4354C2-8A99-5518-9520-457AEF7A388D}"/>
              </a:ext>
            </a:extLst>
          </p:cNvPr>
          <p:cNvSpPr txBox="1"/>
          <p:nvPr/>
        </p:nvSpPr>
        <p:spPr>
          <a:xfrm>
            <a:off x="4538739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(22)]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 궁극기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빙의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–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육체의 아이덴티티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95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534132"/>
            <a:ext cx="1114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각각의 아이덴티티로 빙의하면 맵 곳곳에 펼쳐진 함정과 보물을 찾을 수 있다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28" name="텍스트 개체 틀 21">
            <a:extLst>
              <a:ext uri="{FF2B5EF4-FFF2-40B4-BE49-F238E27FC236}">
                <a16:creationId xmlns:a16="http://schemas.microsoft.com/office/drawing/2014/main" id="{0FD707E7-DF6A-1F76-692B-32646C776BE4}"/>
              </a:ext>
            </a:extLst>
          </p:cNvPr>
          <p:cNvSpPr txBox="1">
            <a:spLocks/>
          </p:cNvSpPr>
          <p:nvPr/>
        </p:nvSpPr>
        <p:spPr>
          <a:xfrm>
            <a:off x="2768600" y="1116453"/>
            <a:ext cx="6654801" cy="3993544"/>
          </a:xfrm>
          <a:prstGeom prst="roundRect">
            <a:avLst>
              <a:gd name="adj" fmla="val 802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215900" dist="38100" dir="2700000" sx="106000" sy="106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9D6A448-76AE-8521-38B2-8A141A18C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24"/>
          <a:stretch/>
        </p:blipFill>
        <p:spPr>
          <a:xfrm>
            <a:off x="2797515" y="1474286"/>
            <a:ext cx="6635410" cy="36448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A8C9C4D-0C53-A3F5-BB0D-F093E946DD16}"/>
              </a:ext>
            </a:extLst>
          </p:cNvPr>
          <p:cNvSpPr txBox="1"/>
          <p:nvPr/>
        </p:nvSpPr>
        <p:spPr>
          <a:xfrm>
            <a:off x="2921001" y="1231207"/>
            <a:ext cx="1584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스킬 맵 활용</a:t>
            </a: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40CE6-068B-4E28-B1F8-DA60C40FC133}"/>
              </a:ext>
            </a:extLst>
          </p:cNvPr>
          <p:cNvSpPr txBox="1"/>
          <p:nvPr/>
        </p:nvSpPr>
        <p:spPr>
          <a:xfrm>
            <a:off x="4538739" y="517624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(23)]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궁극기 스킬을 활용한 맵 활용 플레이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822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900F4E5-4B38-846F-F382-ECD400E7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6F1B5F3-F00D-495A-C40D-CD2F2A904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9691" r="35535" b="34044"/>
          <a:stretch/>
        </p:blipFill>
        <p:spPr>
          <a:xfrm>
            <a:off x="2166671" y="924469"/>
            <a:ext cx="2335076" cy="27482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472B5-20FC-37B8-767A-01B530A6D446}"/>
              </a:ext>
            </a:extLst>
          </p:cNvPr>
          <p:cNvSpPr txBox="1"/>
          <p:nvPr/>
        </p:nvSpPr>
        <p:spPr>
          <a:xfrm>
            <a:off x="3019806" y="3853906"/>
            <a:ext cx="61493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ko-KR" altLang="en-US" sz="2000">
                <a:latin typeface="Hahmlet" pitchFamily="2" charset="-127"/>
                <a:ea typeface="Hahmlet" pitchFamily="2" charset="-127"/>
                <a:cs typeface="Hahmlet" pitchFamily="2" charset="-127"/>
              </a:rPr>
              <a:t>무의 아이템 장비 모습</a:t>
            </a:r>
            <a:endParaRPr lang="en-US" altLang="ko-KR" sz="20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6" name="텍스트 개체 틀 21">
            <a:extLst>
              <a:ext uri="{FF2B5EF4-FFF2-40B4-BE49-F238E27FC236}">
                <a16:creationId xmlns:a16="http://schemas.microsoft.com/office/drawing/2014/main" id="{F94ED4ED-D783-A340-A9D6-650EEDD1E2B2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latin typeface="Hahmlet" pitchFamily="2" charset="-127"/>
                <a:ea typeface="Hahmlet" pitchFamily="2" charset="-127"/>
                <a:cs typeface="Hahmlet" pitchFamily="2" charset="-127"/>
              </a:rPr>
              <a:t>캐릭터</a:t>
            </a:r>
            <a:endParaRPr lang="en-US" altLang="ko-KR" sz="120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F9C8B12C-B96E-6096-120F-48CDCDBE3E3E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  <a:endParaRPr lang="en-US" altLang="ko-KR" sz="1100">
              <a:solidFill>
                <a:schemeClr val="tx1">
                  <a:lumMod val="85000"/>
                </a:schemeClr>
              </a:solidFill>
              <a:effectLst>
                <a:glow rad="228600">
                  <a:schemeClr val="tx1">
                    <a:lumMod val="85000"/>
                    <a:alpha val="22000"/>
                  </a:schemeClr>
                </a:glow>
              </a:effectLst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D29A6FC-6E7F-C96D-9F47-8366D5ADAF3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242D9D23-7A2A-8D46-7202-17F530D52A39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AD41F-0FEF-27D3-B083-3D8C2BA306EE}"/>
              </a:ext>
            </a:extLst>
          </p:cNvPr>
          <p:cNvSpPr txBox="1"/>
          <p:nvPr/>
        </p:nvSpPr>
        <p:spPr>
          <a:xfrm>
            <a:off x="519017" y="4863931"/>
            <a:ext cx="11146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무는 탐험과 발견을 통해 다양한 무기와 방어구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장비를 발견할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넓은 맵 곳곳에 숨어 있는 아이템과 무기를 활용하여 기본 공격뿐만 아니라 새로운 공격 능력을 획득할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tx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예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 </a:t>
            </a:r>
            <a:r>
              <a:rPr lang="ko-KR" altLang="en-US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폭탄 장비는 폭탄을 이용하여 공격을 할 수 있고 통신 장비는 잠깐동안 맵 전체를 확인할 수 있다</a:t>
            </a:r>
            <a:r>
              <a:rPr lang="en-US" altLang="ko-KR" sz="1400">
                <a:solidFill>
                  <a:schemeClr val="tx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sp>
        <p:nvSpPr>
          <p:cNvPr id="29" name="슬라이드 번호 개체 틀 5">
            <a:extLst>
              <a:ext uri="{FF2B5EF4-FFF2-40B4-BE49-F238E27FC236}">
                <a16:creationId xmlns:a16="http://schemas.microsoft.com/office/drawing/2014/main" id="{E6DF190C-8755-47F0-1838-5815C237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2"/>
            <a:ext cx="2743200" cy="365125"/>
          </a:xfrm>
        </p:spPr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32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6C9D4B6-737A-F6D7-C5B4-99FE769BC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8703" r="25845" b="50000"/>
          <a:stretch/>
        </p:blipFill>
        <p:spPr>
          <a:xfrm flipH="1">
            <a:off x="4955044" y="960034"/>
            <a:ext cx="2933646" cy="2849348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BCE016F-D052-68B5-90EB-0FABCF60D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2" t="6723" r="24425" b="32576"/>
          <a:stretch/>
        </p:blipFill>
        <p:spPr>
          <a:xfrm>
            <a:off x="7774174" y="373568"/>
            <a:ext cx="3071446" cy="31667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880E40-3AA6-65D4-1758-AE9BA0B259CB}"/>
              </a:ext>
            </a:extLst>
          </p:cNvPr>
          <p:cNvSpPr txBox="1"/>
          <p:nvPr/>
        </p:nvSpPr>
        <p:spPr>
          <a:xfrm>
            <a:off x="8719778" y="3672755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(24)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좌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폭탄 장비 착용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B5E24-734F-958C-5944-6244352F008D}"/>
              </a:ext>
            </a:extLst>
          </p:cNvPr>
          <p:cNvSpPr txBox="1"/>
          <p:nvPr/>
        </p:nvSpPr>
        <p:spPr>
          <a:xfrm>
            <a:off x="8872615" y="3866137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(25)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중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잡념 수집기 장비 착용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148410-1B6B-E0F2-8103-172CC780D58D}"/>
              </a:ext>
            </a:extLst>
          </p:cNvPr>
          <p:cNvSpPr txBox="1"/>
          <p:nvPr/>
        </p:nvSpPr>
        <p:spPr>
          <a:xfrm>
            <a:off x="8713032" y="4065523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(26) -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우</a:t>
            </a:r>
            <a:r>
              <a:rPr lang="en-US" altLang="ko-KR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] </a:t>
            </a:r>
            <a:r>
              <a:rPr lang="ko-KR" altLang="en-US" sz="800">
                <a:solidFill>
                  <a:schemeClr val="tx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통신 장비 착용</a:t>
            </a:r>
            <a:endParaRPr lang="ko-KR" altLang="en-US" sz="8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123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컨트롤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324582"/>
            <a:ext cx="11146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PlayStation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의 게임으로써 듀얼쇼크를 사용하며 키 조작 방법은 다음과 같다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22772D-925A-1D8A-867F-CA096D31082D}"/>
              </a:ext>
            </a:extLst>
          </p:cNvPr>
          <p:cNvGrpSpPr/>
          <p:nvPr/>
        </p:nvGrpSpPr>
        <p:grpSpPr>
          <a:xfrm>
            <a:off x="2394205" y="742769"/>
            <a:ext cx="7403572" cy="4148152"/>
            <a:chOff x="2394205" y="742769"/>
            <a:chExt cx="7403572" cy="4148152"/>
          </a:xfrm>
        </p:grpSpPr>
        <p:sp>
          <p:nvSpPr>
            <p:cNvPr id="30" name="텍스트 개체 틀 21">
              <a:extLst>
                <a:ext uri="{FF2B5EF4-FFF2-40B4-BE49-F238E27FC236}">
                  <a16:creationId xmlns:a16="http://schemas.microsoft.com/office/drawing/2014/main" id="{B638ABC3-DCD0-B697-DD25-F3D98AD6CC1D}"/>
                </a:ext>
              </a:extLst>
            </p:cNvPr>
            <p:cNvSpPr txBox="1">
              <a:spLocks/>
            </p:cNvSpPr>
            <p:nvPr/>
          </p:nvSpPr>
          <p:spPr>
            <a:xfrm>
              <a:off x="2768600" y="1093286"/>
              <a:ext cx="6654801" cy="3797635"/>
            </a:xfrm>
            <a:prstGeom prst="roundRect">
              <a:avLst>
                <a:gd name="adj" fmla="val 8026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dist="38100" dir="2700000" sx="106000" sy="106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C95205-3B48-C5B3-347A-C4B6F51F9023}"/>
                </a:ext>
              </a:extLst>
            </p:cNvPr>
            <p:cNvSpPr txBox="1"/>
            <p:nvPr/>
          </p:nvSpPr>
          <p:spPr>
            <a:xfrm>
              <a:off x="2895911" y="1263473"/>
              <a:ext cx="1438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듀얼쇼크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85399-1A36-C6A7-AB4D-0073FA21AF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029"/>
            <a:stretch/>
          </p:blipFill>
          <p:spPr>
            <a:xfrm>
              <a:off x="2394205" y="742769"/>
              <a:ext cx="7403572" cy="377237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3B564C4-053E-DCE6-ED3F-F11CCFA2F972}"/>
              </a:ext>
            </a:extLst>
          </p:cNvPr>
          <p:cNvSpPr txBox="1"/>
          <p:nvPr/>
        </p:nvSpPr>
        <p:spPr>
          <a:xfrm>
            <a:off x="4436298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(27)]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듀얼 쇼크 컨트롤 조작키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922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A77AE5-2B42-2452-11E6-C9E0C60F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-26475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1459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56353B87-1715-4A03-88C6-9878AF5FDB0E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카메라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760C3B-0FD0-6D2B-BD1F-0551603493AA}"/>
              </a:ext>
            </a:extLst>
          </p:cNvPr>
          <p:cNvSpPr txBox="1"/>
          <p:nvPr/>
        </p:nvSpPr>
        <p:spPr>
          <a:xfrm>
            <a:off x="522615" y="5305532"/>
            <a:ext cx="111467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2.5D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의 횡스크롤 게임으로 메인 게임으로 위의 그림과 같이 맵의 전체적인 부분을 볼 수 있으며</a:t>
            </a:r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카메라가 메인 캐릭터를 따라다니며 만약 맵 전체의 끝에 도달 시 카메라는 정지한다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  <a:p>
            <a:pPr algn="ctr"/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 획득 시 약간의 진동과 이데아의 파편 확대 효과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 </a:t>
            </a:r>
            <a:r>
              <a:rPr lang="ko-KR" altLang="en-US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궁극기 사용 시 시야 범위가 넓어짐</a:t>
            </a:r>
            <a:r>
              <a:rPr lang="en-US" altLang="ko-KR" sz="1400">
                <a:solidFill>
                  <a:schemeClr val="bg2"/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.</a:t>
            </a:r>
          </a:p>
          <a:p>
            <a:pPr algn="ctr"/>
            <a:endParaRPr lang="en-US" altLang="ko-KR" sz="1400">
              <a:solidFill>
                <a:schemeClr val="bg2"/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51182BF-A399-AF8D-20DB-88191AE26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" r="1125" b="833"/>
          <a:stretch>
            <a:fillRect/>
          </a:stretch>
        </p:blipFill>
        <p:spPr bwMode="auto">
          <a:xfrm>
            <a:off x="2768600" y="1092597"/>
            <a:ext cx="6654801" cy="3797635"/>
          </a:xfrm>
          <a:custGeom>
            <a:avLst/>
            <a:gdLst>
              <a:gd name="connsiteX0" fmla="*/ 304798 w 6654801"/>
              <a:gd name="connsiteY0" fmla="*/ 0 h 3797635"/>
              <a:gd name="connsiteX1" fmla="*/ 6350003 w 6654801"/>
              <a:gd name="connsiteY1" fmla="*/ 0 h 3797635"/>
              <a:gd name="connsiteX2" fmla="*/ 6654801 w 6654801"/>
              <a:gd name="connsiteY2" fmla="*/ 304798 h 3797635"/>
              <a:gd name="connsiteX3" fmla="*/ 6654801 w 6654801"/>
              <a:gd name="connsiteY3" fmla="*/ 3492837 h 3797635"/>
              <a:gd name="connsiteX4" fmla="*/ 6350003 w 6654801"/>
              <a:gd name="connsiteY4" fmla="*/ 3797635 h 3797635"/>
              <a:gd name="connsiteX5" fmla="*/ 304798 w 6654801"/>
              <a:gd name="connsiteY5" fmla="*/ 3797635 h 3797635"/>
              <a:gd name="connsiteX6" fmla="*/ 0 w 6654801"/>
              <a:gd name="connsiteY6" fmla="*/ 3492837 h 3797635"/>
              <a:gd name="connsiteX7" fmla="*/ 0 w 6654801"/>
              <a:gd name="connsiteY7" fmla="*/ 304798 h 3797635"/>
              <a:gd name="connsiteX8" fmla="*/ 304798 w 6654801"/>
              <a:gd name="connsiteY8" fmla="*/ 0 h 379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54801" h="3797635">
                <a:moveTo>
                  <a:pt x="304798" y="0"/>
                </a:moveTo>
                <a:lnTo>
                  <a:pt x="6350003" y="0"/>
                </a:lnTo>
                <a:cubicBezTo>
                  <a:pt x="6518338" y="0"/>
                  <a:pt x="6654801" y="136463"/>
                  <a:pt x="6654801" y="304798"/>
                </a:cubicBezTo>
                <a:lnTo>
                  <a:pt x="6654801" y="3492837"/>
                </a:lnTo>
                <a:cubicBezTo>
                  <a:pt x="6654801" y="3661172"/>
                  <a:pt x="6518338" y="3797635"/>
                  <a:pt x="6350003" y="3797635"/>
                </a:cubicBezTo>
                <a:lnTo>
                  <a:pt x="304798" y="3797635"/>
                </a:lnTo>
                <a:cubicBezTo>
                  <a:pt x="136463" y="3797635"/>
                  <a:pt x="0" y="3661172"/>
                  <a:pt x="0" y="3492837"/>
                </a:cubicBezTo>
                <a:lnTo>
                  <a:pt x="0" y="304798"/>
                </a:lnTo>
                <a:cubicBezTo>
                  <a:pt x="0" y="136463"/>
                  <a:pt x="136463" y="0"/>
                  <a:pt x="30479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5CF006B-DC23-82CD-A0F9-0802930D0F71}"/>
              </a:ext>
            </a:extLst>
          </p:cNvPr>
          <p:cNvSpPr txBox="1"/>
          <p:nvPr/>
        </p:nvSpPr>
        <p:spPr>
          <a:xfrm>
            <a:off x="4436298" y="4966692"/>
            <a:ext cx="33193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(28)] Ori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카메라 시점</a:t>
            </a:r>
            <a:endParaRPr lang="ko-KR" altLang="en-US" sz="8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68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BEE25-0DDD-46E5-9479-18E6E46934FB}"/>
              </a:ext>
            </a:extLst>
          </p:cNvPr>
          <p:cNvSpPr txBox="1"/>
          <p:nvPr/>
        </p:nvSpPr>
        <p:spPr>
          <a:xfrm>
            <a:off x="283364" y="2032871"/>
            <a:ext cx="907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Helvetica33-ExtendedThin" panose="020B0200000000000000" pitchFamily="34" charset="0"/>
                <a:ea typeface="G마켓 산스 Light" panose="02000000000000000000" pitchFamily="50" charset="-127"/>
              </a:rPr>
              <a:t>COMMENT</a:t>
            </a:r>
            <a:endParaRPr lang="ko-KR" altLang="en-US" sz="8800">
              <a:solidFill>
                <a:schemeClr val="bg1"/>
              </a:solidFill>
              <a:latin typeface="Helvetica33-ExtendedThin" panose="020B0200000000000000" pitchFamily="34" charset="0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C28CFB-7A53-4707-B739-ABF8CF857A80}"/>
              </a:ext>
            </a:extLst>
          </p:cNvPr>
          <p:cNvSpPr txBox="1"/>
          <p:nvPr/>
        </p:nvSpPr>
        <p:spPr>
          <a:xfrm>
            <a:off x="1341832" y="3581400"/>
            <a:ext cx="950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Helvetica33-ExtendedThin" panose="020B0200000000000000" pitchFamily="34" charset="0"/>
              </a:rPr>
              <a:t>S E E K E R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Helvetica33-ExtendedThin" panose="020B0200000000000000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0C05D5-7BD4-4B71-A3AF-9367797C20C4}"/>
              </a:ext>
            </a:extLst>
          </p:cNvPr>
          <p:cNvSpPr/>
          <p:nvPr/>
        </p:nvSpPr>
        <p:spPr>
          <a:xfrm>
            <a:off x="-1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42DE15-9551-4439-B14E-5492572521BD}"/>
              </a:ext>
            </a:extLst>
          </p:cNvPr>
          <p:cNvSpPr/>
          <p:nvPr/>
        </p:nvSpPr>
        <p:spPr>
          <a:xfrm>
            <a:off x="6095997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40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차후 기획서 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계획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8940801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D0AE15-F9C1-C6D3-5E5F-1AB8C3D5B2BA}"/>
              </a:ext>
            </a:extLst>
          </p:cNvPr>
          <p:cNvSpPr txBox="1"/>
          <p:nvPr/>
        </p:nvSpPr>
        <p:spPr>
          <a:xfrm>
            <a:off x="1860556" y="724863"/>
            <a:ext cx="8528043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레벨 디자인</a:t>
            </a:r>
            <a:r>
              <a:rPr lang="en-US" altLang="ko-KR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경험치 시스템 관련하여 구체적으로 기획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이번 기획서에서는 단지 기본 스킬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기본 패시브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궁극기만 기획하였기에 정화도와 레벨이 올라감에 따라 얻을 수 있는 다양한 스킬 해방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현재 문서에 레벨 디자인이 없으며 이번 기획하기로 하였던 정화도를 기획하지 않았다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정화도는 잡념의 일반 몬스터들을 잡을수록 관념의 세계를 정화한다는 개념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커맨드 및 특정 모션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아이덴티티의 특정 키 입력 시 다양한 모션과 능력 사용할 수 있도록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맵 디자인 및 </a:t>
            </a:r>
            <a:r>
              <a:rPr lang="en-US" altLang="ko-KR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HUD </a:t>
            </a: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기획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NPC</a:t>
            </a: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와의 커뮤니케이션 및 퀘스트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다양한 매력적인 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NPC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를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추가로 도입 후 다양한 퀘스트 진행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최종 보스 추가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감각의 악령을 모두 물리친 후 이데아의 파편을 모두 찾아 최종 보스에 결전 기획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6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관념을 넘어 현실의 세계관 확장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스토리 관념의 세상을 모두 정화한 후 진리에 도착한 무와 그 이후의 현실 스토리 구상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endParaRPr lang="en-US" altLang="ko-KR" sz="18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아이템에 따른 특성 추가</a:t>
            </a:r>
            <a:endParaRPr lang="en-US" altLang="ko-KR" sz="16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기획하다 문뜩 생각 난 아이템을 얻을수록 추가 특성 예를 들어 매력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용기</a:t>
            </a:r>
            <a:r>
              <a:rPr lang="en-US" altLang="ko-KR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 sz="1600">
                <a:solidFill>
                  <a:schemeClr val="bg1">
                    <a:lumMod val="6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사랑 등등 추가</a:t>
            </a:r>
            <a:endParaRPr lang="en-US" altLang="ko-KR" sz="1600">
              <a:solidFill>
                <a:schemeClr val="bg1">
                  <a:lumMod val="6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46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후기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8940801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6D0AE15-F9C1-C6D3-5E5F-1AB8C3D5B2BA}"/>
              </a:ext>
            </a:extLst>
          </p:cNvPr>
          <p:cNvSpPr txBox="1"/>
          <p:nvPr/>
        </p:nvSpPr>
        <p:spPr>
          <a:xfrm>
            <a:off x="1831970" y="733798"/>
            <a:ext cx="852804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처음 게임을 기획해보면서 가장 힘들었던 것이 맨 처음 어떤 게임을 구상할까였다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        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아이패드에 구상했던 캐릭터를 지우고 그리며 반복하고 어떤 날에는 캐릭터에 따라  스토리가 진행되기도 하고 스토리에 따라 캐릭터와 스킬들이 진행되기도 하여서       어떠한 기준이 없는 시작 부분에서 굉장히 힘든 부분이었다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그렇게 며칠을 고민하다 시험 기간이 다가왔고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8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주 치 밀린 인간과 철학을 하루 만에 공부해야 하는 상황에서 문뜩 생각났다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많은 사람들이 게임 철학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철학 게임 하는데 그냥 게임 자체가 철학이 될 수는 없을까라는 생각했고 결국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8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주 치의 철학 공부로 얄팍한 철학 지식을 가진    나는 이데아와 정체성을 가지고 게임을 기획해보자 생각하였다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</a:p>
          <a:p>
            <a:pPr marL="285750" indent="-285750" algn="just">
              <a:buFontTx/>
              <a:buChar char="-"/>
            </a:pPr>
            <a:endParaRPr lang="en-US" altLang="ko-KR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이렇게 가장 큰 주제를 잡고 나니 그 뒤로는 슈슈슈슉 넘어갔다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더 추가하고 싶은     것들이 많았지만 욕심부리지 않고 다음 기획서에 추가하기로 마음먹고 그림에           몰두했다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근데 몰두하기를 잘했다고 생각하기도 했지만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하필 정체성이라는             단어에서 뽑은 아이덴티티가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개라 항상 뭐 그릴 때마다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5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개씩 그려야 해서 눈이       뽑히는 줄 알았다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그래도 게임 캐릭터를 내가 직접 상상해서 그리고 세상에 하나밖에 없다는 만족감과 얄팍한 철학 지식을 게임과 결합한 내가 때로는 대견하기도 하였다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그리고 나름 내가 만들어낸 결과물에 만족하기 때문에 다음 기획에서 완벽하게 다듬고 싶다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노력과 성과는 비례하기 때문에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A+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이면 정말 좋을거 같다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,,,</a:t>
            </a:r>
          </a:p>
          <a:p>
            <a:pPr marL="285750" indent="-285750" algn="just">
              <a:buFontTx/>
              <a:buChar char="-"/>
            </a:pPr>
            <a:endParaRPr lang="en-US" altLang="ko-KR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시간이 된다면 직접 만들어보고 싶은 프로젝트이지만 이 바램은 고이 접어두기로 하자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.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 </a:t>
            </a:r>
            <a:endParaRPr lang="en-US" altLang="ko-KR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357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참고 문헌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10336823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45BD01-000A-9427-4B46-A1604A68AD53}"/>
              </a:ext>
            </a:extLst>
          </p:cNvPr>
          <p:cNvSpPr txBox="1"/>
          <p:nvPr/>
        </p:nvSpPr>
        <p:spPr>
          <a:xfrm>
            <a:off x="1868830" y="802051"/>
            <a:ext cx="9991736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12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표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더 시커 이용 가능 연령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–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자체 제작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15 : </a:t>
            </a:r>
          </a:p>
          <a:p>
            <a:pPr algn="just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~ 32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(5)] ~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(26)]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통신 장비 착용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–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자체 체작</a:t>
            </a:r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endParaRPr lang="ko-KR" altLang="en-US" sz="100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endParaRPr lang="en-US" altLang="ko-KR" sz="1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8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8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ko-KR" altLang="en-US" sz="100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endParaRPr lang="ko-KR" altLang="en-US" sz="10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162800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자체 제작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625160-993A-B7F5-9FC0-032BD9644F81}"/>
              </a:ext>
            </a:extLst>
          </p:cNvPr>
          <p:cNvGrpSpPr/>
          <p:nvPr/>
        </p:nvGrpSpPr>
        <p:grpSpPr>
          <a:xfrm>
            <a:off x="1625600" y="466556"/>
            <a:ext cx="10336823" cy="5924888"/>
            <a:chOff x="1943099" y="466556"/>
            <a:chExt cx="8940801" cy="5924888"/>
          </a:xfrm>
        </p:grpSpPr>
        <p:sp>
          <p:nvSpPr>
            <p:cNvPr id="14" name="텍스트 개체 틀 21">
              <a:extLst>
                <a:ext uri="{FF2B5EF4-FFF2-40B4-BE49-F238E27FC236}">
                  <a16:creationId xmlns:a16="http://schemas.microsoft.com/office/drawing/2014/main" id="{CB85FE16-F632-9ED5-5E9C-A23442C7B296}"/>
                </a:ext>
              </a:extLst>
            </p:cNvPr>
            <p:cNvSpPr txBox="1">
              <a:spLocks/>
            </p:cNvSpPr>
            <p:nvPr/>
          </p:nvSpPr>
          <p:spPr>
            <a:xfrm>
              <a:off x="1943099" y="466556"/>
              <a:ext cx="8940801" cy="592488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  <a:alpha val="14000"/>
              </a:schemeClr>
            </a:solidFill>
          </p:spPr>
          <p:txBody>
            <a:bodyPr anchor="ctr"/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518B74-13C8-24AA-1B88-624788D112BF}"/>
                </a:ext>
              </a:extLst>
            </p:cNvPr>
            <p:cNvSpPr txBox="1"/>
            <p:nvPr/>
          </p:nvSpPr>
          <p:spPr>
            <a:xfrm>
              <a:off x="2009775" y="561805"/>
              <a:ext cx="19323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endParaRPr>
            </a:p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45BD01-000A-9427-4B46-A1604A68AD53}"/>
              </a:ext>
            </a:extLst>
          </p:cNvPr>
          <p:cNvSpPr txBox="1"/>
          <p:nvPr/>
        </p:nvSpPr>
        <p:spPr>
          <a:xfrm>
            <a:off x="1868830" y="802051"/>
            <a:ext cx="9991736" cy="10464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표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더 시커 사양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https://namu.wiki/w/Ori%20and%20the%20Blind%20Forest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12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표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더 시커 이용 가능 연령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–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자체 제작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9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엔터 릴리즈 맵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https://twitter.com/mitykaho/status/1414324835363168257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9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(2)] Ori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인 게임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-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http://playwares.com/gamenews/45732076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(3)]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메트로배니아 인디게임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&lt;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할로우 나이트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&gt; -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https://www.fmkorea.com/4200625425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11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(4)] 2.5D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메트로배니아 인디게임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&lt;Ori&gt; -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https://www.fmkorea.com/2821641875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15 ~ 32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(5)] ~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(26)]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무의 통신 장비 착용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–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자체 체작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600">
              <a:solidFill>
                <a:schemeClr val="bg1">
                  <a:lumMod val="8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33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(27)]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듀얼 쇼크 컨트롤 조작키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http://prod.danawa.com/info/?pcode=13039457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6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페이지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34 : [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(28)] Ori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카메라 시점 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- http://playwares.com/gamenews/45732076</a:t>
            </a:r>
          </a:p>
          <a:p>
            <a:pPr algn="just"/>
            <a:endParaRPr lang="en-US" altLang="ko-KR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endParaRPr lang="ko-KR" altLang="en-US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endParaRPr lang="ko-KR" altLang="en-US" sz="100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endParaRPr lang="ko-KR" altLang="en-US" sz="100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endParaRPr lang="en-US" altLang="ko-KR" sz="10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8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8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ko-KR" altLang="en-US" sz="100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endParaRPr lang="ko-KR" altLang="en-US" sz="10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en-US" altLang="ko-KR" sz="1000">
              <a:solidFill>
                <a:schemeClr val="bg1">
                  <a:lumMod val="95000"/>
                </a:schemeClr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algn="just"/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612529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24" name="그림 23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F1625F01-1EB6-4FDE-9791-923135458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17" r="967" b="3623"/>
          <a:stretch/>
        </p:blipFill>
        <p:spPr>
          <a:xfrm>
            <a:off x="6096000" y="0"/>
            <a:ext cx="6096001" cy="6858000"/>
          </a:xfrm>
          <a:prstGeom prst="rect">
            <a:avLst/>
          </a:prstGeom>
          <a:noFill/>
        </p:spPr>
      </p:pic>
      <p:pic>
        <p:nvPicPr>
          <p:cNvPr id="30" name="그림 29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4B909422-5653-41E5-8398-1B8CE3E3D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83" b="3623"/>
          <a:stretch/>
        </p:blipFill>
        <p:spPr>
          <a:xfrm>
            <a:off x="1" y="0"/>
            <a:ext cx="6095998" cy="6858000"/>
          </a:xfrm>
          <a:prstGeom prst="rect">
            <a:avLst/>
          </a:prstGeom>
          <a:noFill/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51B9DBF-2087-4E01-B73D-D60CFDAB9A80}"/>
              </a:ext>
            </a:extLst>
          </p:cNvPr>
          <p:cNvSpPr/>
          <p:nvPr/>
        </p:nvSpPr>
        <p:spPr>
          <a:xfrm>
            <a:off x="-7" y="0"/>
            <a:ext cx="6095998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A1D765-C807-414F-BB1E-4F14C54FED23}"/>
              </a:ext>
            </a:extLst>
          </p:cNvPr>
          <p:cNvSpPr/>
          <p:nvPr/>
        </p:nvSpPr>
        <p:spPr>
          <a:xfrm>
            <a:off x="-1" y="3411000"/>
            <a:ext cx="6095998" cy="36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7E6A46-1938-4320-B875-A9086687CC63}"/>
              </a:ext>
            </a:extLst>
          </p:cNvPr>
          <p:cNvSpPr/>
          <p:nvPr/>
        </p:nvSpPr>
        <p:spPr>
          <a:xfrm>
            <a:off x="6095997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BEE25-0DDD-46E5-9479-18E6E46934FB}"/>
              </a:ext>
            </a:extLst>
          </p:cNvPr>
          <p:cNvSpPr txBox="1"/>
          <p:nvPr/>
        </p:nvSpPr>
        <p:spPr>
          <a:xfrm>
            <a:off x="283364" y="2147171"/>
            <a:ext cx="5529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bg1"/>
                </a:solidFill>
                <a:latin typeface="Helvetica33-ExtendedThin" panose="020B0200000000000000" pitchFamily="34" charset="0"/>
                <a:ea typeface="G마켓 산스 Light" panose="02000000000000000000" pitchFamily="50" charset="-127"/>
              </a:rPr>
              <a:t>CONCEPT</a:t>
            </a:r>
            <a:endParaRPr lang="ko-KR" altLang="en-US" sz="8800">
              <a:solidFill>
                <a:schemeClr val="bg1"/>
              </a:solidFill>
              <a:latin typeface="Helvetica33-ExtendedThin" panose="020B0200000000000000" pitchFamily="34" charset="0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C28CFB-7A53-4707-B739-ABF8CF857A80}"/>
              </a:ext>
            </a:extLst>
          </p:cNvPr>
          <p:cNvSpPr txBox="1"/>
          <p:nvPr/>
        </p:nvSpPr>
        <p:spPr>
          <a:xfrm>
            <a:off x="1341832" y="3581400"/>
            <a:ext cx="950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Helvetica33-ExtendedThin" panose="020B0200000000000000" pitchFamily="34" charset="0"/>
              </a:rPr>
              <a:t>S E E K E R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Helvetica33-ExtendedThin" panose="020B0200000000000000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4" name="텍스트 개체 틀 22">
            <a:extLst>
              <a:ext uri="{FF2B5EF4-FFF2-40B4-BE49-F238E27FC236}">
                <a16:creationId xmlns:a16="http://schemas.microsoft.com/office/drawing/2014/main" id="{CAA65FA7-B9B1-A000-A91E-5CBD48092EB7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741BF5-AEBC-AC25-1776-B62F23D42A5E}"/>
              </a:ext>
            </a:extLst>
          </p:cNvPr>
          <p:cNvSpPr/>
          <p:nvPr/>
        </p:nvSpPr>
        <p:spPr>
          <a:xfrm>
            <a:off x="168106" y="54474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97D7621-E420-12C3-3477-2964ABE05494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113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5DE905-7647-7654-509A-2B712B4A0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48" y="498942"/>
            <a:ext cx="7837487" cy="58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97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F54F9E-04B1-03A9-4297-C862C6C06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48" y="480942"/>
            <a:ext cx="7837487" cy="58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5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진드기, 게이(가) 표시된 사진&#10;&#10;자동 생성된 설명">
            <a:extLst>
              <a:ext uri="{FF2B5EF4-FFF2-40B4-BE49-F238E27FC236}">
                <a16:creationId xmlns:a16="http://schemas.microsoft.com/office/drawing/2014/main" id="{ACCBFEF3-0575-BFA4-5930-7B995579B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-5" y="0"/>
            <a:ext cx="12191994" cy="6876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48514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649841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텍스트 개체 틀 21">
            <a:extLst>
              <a:ext uri="{FF2B5EF4-FFF2-40B4-BE49-F238E27FC236}">
                <a16:creationId xmlns:a16="http://schemas.microsoft.com/office/drawing/2014/main" id="{D17E57A2-1F32-6B91-1FC9-B48BF85A85D0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부록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14FD612-E2DE-8199-E864-DF4898EEB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83" y="480942"/>
            <a:ext cx="7809880" cy="58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33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4DA04CC3-8F78-42D1-9F17-E9F275C13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D1DDFD25-8485-447C-B2F4-2D3B5B93A535}"/>
              </a:ext>
            </a:extLst>
          </p:cNvPr>
          <p:cNvSpPr txBox="1"/>
          <p:nvPr/>
        </p:nvSpPr>
        <p:spPr>
          <a:xfrm>
            <a:off x="1969462" y="830580"/>
            <a:ext cx="1650038" cy="102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DC70A6-C53B-4606-A071-904A5BAEEB97}"/>
              </a:ext>
            </a:extLst>
          </p:cNvPr>
          <p:cNvSpPr/>
          <p:nvPr/>
        </p:nvSpPr>
        <p:spPr>
          <a:xfrm>
            <a:off x="6244181" y="4571614"/>
            <a:ext cx="5486400" cy="2543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>
                <a:solidFill>
                  <a:schemeClr val="bg1">
                    <a:lumMod val="95000"/>
                  </a:schemeClr>
                </a:solidFill>
                <a:latin typeface="Water Brush" pitchFamily="2" charset="0"/>
              </a:rPr>
              <a:t>The Seeker</a:t>
            </a:r>
            <a:endParaRPr lang="ko-KR" altLang="en-US" sz="11500">
              <a:solidFill>
                <a:schemeClr val="bg1">
                  <a:lumMod val="95000"/>
                </a:schemeClr>
              </a:solidFill>
              <a:latin typeface="Water Bru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92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A093F793-0A55-47D4-BB98-818A411A8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-1" b="-1"/>
          <a:stretch/>
        </p:blipFill>
        <p:spPr>
          <a:xfrm>
            <a:off x="22" y="10"/>
            <a:ext cx="12188930" cy="6857990"/>
          </a:xfrm>
          <a:prstGeom prst="rect">
            <a:avLst/>
          </a:prstGeom>
        </p:spPr>
      </p:pic>
      <p:sp>
        <p:nvSpPr>
          <p:cNvPr id="5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텍스트 개체 틀 22">
            <a:extLst>
              <a:ext uri="{FF2B5EF4-FFF2-40B4-BE49-F238E27FC236}">
                <a16:creationId xmlns:a16="http://schemas.microsoft.com/office/drawing/2014/main" id="{343F2756-35A8-417F-8056-E91C2FD64416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85000"/>
                  </a:schemeClr>
                </a:solidFill>
                <a:effectLst>
                  <a:glow rad="228600">
                    <a:schemeClr val="tx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bg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017870-CBD2-4374-AF52-6CA592267F3E}"/>
              </a:ext>
            </a:extLst>
          </p:cNvPr>
          <p:cNvSpPr/>
          <p:nvPr/>
        </p:nvSpPr>
        <p:spPr>
          <a:xfrm>
            <a:off x="168106" y="5447487"/>
            <a:ext cx="61471" cy="614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450715-9A97-4179-B443-312468756A4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텍스트 개체 틀 21">
            <a:extLst>
              <a:ext uri="{FF2B5EF4-FFF2-40B4-BE49-F238E27FC236}">
                <a16:creationId xmlns:a16="http://schemas.microsoft.com/office/drawing/2014/main" id="{B907BB53-B23D-40D4-B08F-46ED167F3B33}"/>
              </a:ext>
            </a:extLst>
          </p:cNvPr>
          <p:cNvSpPr txBox="1">
            <a:spLocks/>
          </p:cNvSpPr>
          <p:nvPr/>
        </p:nvSpPr>
        <p:spPr>
          <a:xfrm>
            <a:off x="229577" y="217941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lumOff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900">
                <a:latin typeface="Hahmlet" pitchFamily="2" charset="-127"/>
                <a:ea typeface="Hahmlet" pitchFamily="2" charset="-127"/>
                <a:cs typeface="Hahmlet" pitchFamily="2" charset="-127"/>
              </a:rPr>
              <a:t>GAME</a:t>
            </a:r>
          </a:p>
          <a:p>
            <a:pPr marL="0" indent="0" algn="dist">
              <a:buNone/>
            </a:pPr>
            <a:r>
              <a:rPr lang="en-US" altLang="ko-KR" sz="900">
                <a:latin typeface="Hahmlet" pitchFamily="2" charset="-127"/>
                <a:ea typeface="Hahmlet" pitchFamily="2" charset="-127"/>
                <a:cs typeface="Hahmlet" pitchFamily="2" charset="-127"/>
              </a:rPr>
              <a:t>CONCEPT</a:t>
            </a:r>
            <a:endParaRPr lang="en-US" altLang="ko-KR" sz="900" dirty="0"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207DE9-5CDB-4C04-9496-EEC9EE7BBCF9}"/>
              </a:ext>
            </a:extLst>
          </p:cNvPr>
          <p:cNvSpPr txBox="1"/>
          <p:nvPr/>
        </p:nvSpPr>
        <p:spPr>
          <a:xfrm>
            <a:off x="4238626" y="3429000"/>
            <a:ext cx="3790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latin typeface="Water Brush" pitchFamily="2" charset="0"/>
                <a:cs typeface="Dreaming Outloud Script Pro" panose="020B0604020202020204" pitchFamily="66" charset="0"/>
              </a:rPr>
              <a:t>IDENTITY</a:t>
            </a:r>
            <a:endParaRPr lang="ko-KR" altLang="en-US" sz="4800">
              <a:latin typeface="Water Brush" pitchFamily="2" charset="0"/>
              <a:cs typeface="Dreaming Outloud Script Pro" panose="020B0604020202020204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918EF4-0068-447E-A050-5FB992345624}"/>
              </a:ext>
            </a:extLst>
          </p:cNvPr>
          <p:cNvSpPr txBox="1"/>
          <p:nvPr/>
        </p:nvSpPr>
        <p:spPr>
          <a:xfrm>
            <a:off x="815670" y="4742743"/>
            <a:ext cx="1056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관념의 세상 속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,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주인공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무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(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Hahmlet ExtraLight" pitchFamily="2" charset="-127"/>
              </a:rPr>
              <a:t>無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)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가 </a:t>
            </a:r>
            <a:r>
              <a:rPr lang="ko-KR" altLang="en-US" sz="1400">
                <a:effectLst>
                  <a:glow rad="215900">
                    <a:schemeClr val="tx1">
                      <a:alpha val="23000"/>
                    </a:schemeClr>
                  </a:glow>
                </a:effectLst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이데아의 파편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수집하며 자신의 </a:t>
            </a:r>
            <a:r>
              <a:rPr lang="ko-KR" altLang="en-US" sz="1400">
                <a:effectLst>
                  <a:glow rad="215900">
                    <a:schemeClr val="tx1">
                      <a:alpha val="23000"/>
                    </a:schemeClr>
                  </a:glow>
                </a:effectLst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정체성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을 찾기 위한 여정을 떠나는</a:t>
            </a:r>
            <a:r>
              <a:rPr lang="en-US" altLang="ko-KR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2.5D 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액션 </a:t>
            </a:r>
            <a:r>
              <a:rPr lang="ko-KR" altLang="en-US" sz="1400" err="1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메트로배니아</a:t>
            </a:r>
            <a:r>
              <a:rPr lang="ko-KR" altLang="en-US" sz="1400">
                <a:solidFill>
                  <a:schemeClr val="tx1">
                    <a:lumMod val="85000"/>
                  </a:schemeClr>
                </a:solidFill>
                <a:latin typeface="Hahmlet ExtraLight" pitchFamily="2" charset="-127"/>
                <a:ea typeface="Hahmlet ExtraLight" pitchFamily="2" charset="-127"/>
                <a:cs typeface="Hahmlet ExtraLight" pitchFamily="2" charset="-127"/>
              </a:rPr>
              <a:t> 어드벤처 게임</a:t>
            </a:r>
            <a:endParaRPr lang="en-US" altLang="ko-KR" sz="1400">
              <a:solidFill>
                <a:schemeClr val="tx1">
                  <a:lumMod val="85000"/>
                </a:schemeClr>
              </a:solidFill>
              <a:latin typeface="Hahmlet ExtraLight" pitchFamily="2" charset="-127"/>
              <a:ea typeface="Hahmlet ExtraLight" pitchFamily="2" charset="-127"/>
              <a:cs typeface="Hahmlet ExtraLight" pitchFamily="2" charset="-127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7E55EEE-AF9C-4355-97DD-27D29C92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ko-KR" altLang="en-US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9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A093F793-0A55-47D4-BB98-818A411A8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-1" b="-1"/>
          <a:stretch/>
        </p:blipFill>
        <p:spPr>
          <a:xfrm>
            <a:off x="3070" y="0"/>
            <a:ext cx="12188930" cy="685799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텍스트 개체 틀 22">
            <a:extLst>
              <a:ext uri="{FF2B5EF4-FFF2-40B4-BE49-F238E27FC236}">
                <a16:creationId xmlns:a16="http://schemas.microsoft.com/office/drawing/2014/main" id="{343F2756-35A8-417F-8056-E91C2FD64416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017870-CBD2-4374-AF52-6CA592267F3E}"/>
              </a:ext>
            </a:extLst>
          </p:cNvPr>
          <p:cNvSpPr/>
          <p:nvPr/>
        </p:nvSpPr>
        <p:spPr>
          <a:xfrm>
            <a:off x="168106" y="54474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450715-9A97-4179-B443-312468756A4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7E55EEE-AF9C-4355-97DD-27D29C92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6" name="텍스트 개체 틀 21">
            <a:extLst>
              <a:ext uri="{FF2B5EF4-FFF2-40B4-BE49-F238E27FC236}">
                <a16:creationId xmlns:a16="http://schemas.microsoft.com/office/drawing/2014/main" id="{34B408C1-2E8F-4B23-9B0C-83E8BAF9A37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기 획 의 도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모 티 브</a:t>
            </a:r>
            <a:endParaRPr lang="en-US" altLang="ko-KR" sz="1200" dirty="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27" name="텍스트 개체 틀 21">
            <a:extLst>
              <a:ext uri="{FF2B5EF4-FFF2-40B4-BE49-F238E27FC236}">
                <a16:creationId xmlns:a16="http://schemas.microsoft.com/office/drawing/2014/main" id="{85EBA46E-5040-495A-80EB-3A4BB3DF8328}"/>
              </a:ext>
            </a:extLst>
          </p:cNvPr>
          <p:cNvSpPr txBox="1">
            <a:spLocks/>
          </p:cNvSpPr>
          <p:nvPr/>
        </p:nvSpPr>
        <p:spPr>
          <a:xfrm>
            <a:off x="4965699" y="545764"/>
            <a:ext cx="6654801" cy="3797635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주인공 무의 캐릭터 세팅 및 다양한 오브젝트와의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커뮤니케이션을 통해 특수 능력과 패시브를 얻으며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최종 목적지 진리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참나</a:t>
            </a: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)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에 도달하기 위한 컨트롤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en-US" altLang="ko-KR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트리거 세팅과 철학이 담겨있는 세계관을 중심으로 기획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9" name="텍스트 개체 틀 21">
            <a:extLst>
              <a:ext uri="{FF2B5EF4-FFF2-40B4-BE49-F238E27FC236}">
                <a16:creationId xmlns:a16="http://schemas.microsoft.com/office/drawing/2014/main" id="{C0BAD1F5-C79E-4124-A0E0-69A7C83F323E}"/>
              </a:ext>
            </a:extLst>
          </p:cNvPr>
          <p:cNvSpPr txBox="1">
            <a:spLocks/>
          </p:cNvSpPr>
          <p:nvPr/>
        </p:nvSpPr>
        <p:spPr>
          <a:xfrm>
            <a:off x="2362200" y="3839139"/>
            <a:ext cx="4035896" cy="242371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서양 철학과 동양 철학의 결합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22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현실세계 너머의 이데아 공간</a:t>
            </a:r>
            <a:endParaRPr lang="en-US" altLang="ko-KR" sz="22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CE141-9E25-4C3E-A126-F0779BDD03E0}"/>
              </a:ext>
            </a:extLst>
          </p:cNvPr>
          <p:cNvSpPr txBox="1"/>
          <p:nvPr/>
        </p:nvSpPr>
        <p:spPr>
          <a:xfrm>
            <a:off x="5032375" y="641014"/>
            <a:ext cx="14382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기 획 의 도</a:t>
            </a:r>
            <a:endParaRPr lang="en-US" altLang="ko-KR" sz="200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81B66D-707D-4B8F-A70B-0DC2BDE8D922}"/>
              </a:ext>
            </a:extLst>
          </p:cNvPr>
          <p:cNvSpPr txBox="1"/>
          <p:nvPr/>
        </p:nvSpPr>
        <p:spPr>
          <a:xfrm>
            <a:off x="2428875" y="3934389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모티브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27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자연, 어두운, 밤하늘이(가) 표시된 사진&#10;&#10;자동 생성된 설명">
            <a:extLst>
              <a:ext uri="{FF2B5EF4-FFF2-40B4-BE49-F238E27FC236}">
                <a16:creationId xmlns:a16="http://schemas.microsoft.com/office/drawing/2014/main" id="{A093F793-0A55-47D4-BB98-818A411A8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" r="-1" b="-1"/>
          <a:stretch/>
        </p:blipFill>
        <p:spPr>
          <a:xfrm>
            <a:off x="3070" y="0"/>
            <a:ext cx="12188930" cy="6857990"/>
          </a:xfrm>
          <a:prstGeom prst="rect">
            <a:avLst/>
          </a:prstGeom>
        </p:spPr>
      </p:pic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" name="텍스트 개체 틀 22">
            <a:extLst>
              <a:ext uri="{FF2B5EF4-FFF2-40B4-BE49-F238E27FC236}">
                <a16:creationId xmlns:a16="http://schemas.microsoft.com/office/drawing/2014/main" id="{343F2756-35A8-417F-8056-E91C2FD64416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22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017870-CBD2-4374-AF52-6CA592267F3E}"/>
              </a:ext>
            </a:extLst>
          </p:cNvPr>
          <p:cNvSpPr/>
          <p:nvPr/>
        </p:nvSpPr>
        <p:spPr>
          <a:xfrm>
            <a:off x="168106" y="54474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450715-9A97-4179-B443-312468756A4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E7E55EEE-AF9C-4355-97DD-27D29C92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6" name="텍스트 개체 틀 21">
            <a:extLst>
              <a:ext uri="{FF2B5EF4-FFF2-40B4-BE49-F238E27FC236}">
                <a16:creationId xmlns:a16="http://schemas.microsoft.com/office/drawing/2014/main" id="{34B408C1-2E8F-4B23-9B0C-83E8BAF9A37B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B E S T</a:t>
            </a:r>
            <a:endParaRPr lang="en-US" altLang="ko-KR" sz="1200" dirty="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CE141-9E25-4C3E-A126-F0779BDD03E0}"/>
              </a:ext>
            </a:extLst>
          </p:cNvPr>
          <p:cNvSpPr txBox="1"/>
          <p:nvPr/>
        </p:nvSpPr>
        <p:spPr>
          <a:xfrm>
            <a:off x="1327944" y="2459504"/>
            <a:ext cx="95361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10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개의 지역의 거대한 맵 곳곳에 숨겨진 영역과 아이템을 </a:t>
            </a:r>
            <a:endParaRPr lang="en-US" altLang="ko-KR" sz="200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획득하고 진리를 해치는 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가지 감각을 물리쳐 이데아를 획득하라 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”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가지의 아이덴티티를 획득하여 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5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종류의 원하는 모습과 특수 능력을 사용할 수 있다</a:t>
            </a:r>
            <a:r>
              <a:rPr lang="en-US" altLang="ko-KR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.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”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영롱한 배경과 유명 감성 음악을 즐길 수 있어 눈과 귀마저 즐길 수 있는 아름다운 게임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”</a:t>
            </a:r>
          </a:p>
          <a:p>
            <a:pPr algn="ctr"/>
            <a:endParaRPr lang="en-US" altLang="ko-KR" sz="2000">
              <a:solidFill>
                <a:schemeClr val="bg1"/>
              </a:solidFill>
              <a:latin typeface="Hahmlet Black" pitchFamily="2" charset="-127"/>
              <a:ea typeface="Hahmlet Black" pitchFamily="2" charset="-127"/>
              <a:cs typeface="Hahmlet Black" pitchFamily="2" charset="-127"/>
            </a:endParaRPr>
          </a:p>
          <a:p>
            <a:pPr algn="ctr"/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“ </a:t>
            </a:r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철학을 세상에서 가장 쉽고 재미있게 배우는 법</a:t>
            </a:r>
            <a:r>
              <a:rPr lang="en-US" altLang="ko-KR" sz="2000">
                <a:solidFill>
                  <a:schemeClr val="bg1"/>
                </a:solidFill>
                <a:latin typeface="Hahmlet Black" pitchFamily="2" charset="-127"/>
                <a:ea typeface="Hahmlet Black" pitchFamily="2" charset="-127"/>
                <a:cs typeface="Hahmlet Black" pitchFamily="2" charset="-127"/>
              </a:rPr>
              <a:t> ”</a:t>
            </a:r>
          </a:p>
        </p:txBody>
      </p:sp>
    </p:spTree>
    <p:extLst>
      <p:ext uri="{BB962C8B-B14F-4D97-AF65-F5344CB8AC3E}">
        <p14:creationId xmlns:p14="http://schemas.microsoft.com/office/powerpoint/2010/main" val="103396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6" name="그림 5" descr="어두운이(가) 표시된 사진&#10;&#10;자동 생성된 설명">
            <a:extLst>
              <a:ext uri="{FF2B5EF4-FFF2-40B4-BE49-F238E27FC236}">
                <a16:creationId xmlns:a16="http://schemas.microsoft.com/office/drawing/2014/main" id="{4F113BD9-5240-403B-BB49-85EBBBFBC0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8" b="25805"/>
          <a:stretch/>
        </p:blipFill>
        <p:spPr>
          <a:xfrm>
            <a:off x="1248310" y="0"/>
            <a:ext cx="969538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6B43B9-35E0-4526-8BCF-6340420D32E3}"/>
              </a:ext>
            </a:extLst>
          </p:cNvPr>
          <p:cNvSpPr/>
          <p:nvPr/>
        </p:nvSpPr>
        <p:spPr>
          <a:xfrm>
            <a:off x="6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7BEE25-0DDD-46E5-9479-18E6E46934FB}"/>
              </a:ext>
            </a:extLst>
          </p:cNvPr>
          <p:cNvSpPr txBox="1"/>
          <p:nvPr/>
        </p:nvSpPr>
        <p:spPr>
          <a:xfrm>
            <a:off x="283364" y="2032871"/>
            <a:ext cx="907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Helvetica33-ExtendedThin" panose="020B0200000000000000" pitchFamily="34" charset="0"/>
                <a:ea typeface="G마켓 산스 Light" panose="02000000000000000000" pitchFamily="50" charset="-127"/>
              </a:rPr>
              <a:t>INTRODUCTION</a:t>
            </a:r>
            <a:endParaRPr lang="ko-KR" altLang="en-US" sz="8800">
              <a:solidFill>
                <a:schemeClr val="bg1"/>
              </a:solidFill>
              <a:latin typeface="Helvetica33-ExtendedThin" panose="020B0200000000000000" pitchFamily="34" charset="0"/>
              <a:ea typeface="G마켓 산스 Light" panose="020000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C28CFB-7A53-4707-B739-ABF8CF857A80}"/>
              </a:ext>
            </a:extLst>
          </p:cNvPr>
          <p:cNvSpPr txBox="1"/>
          <p:nvPr/>
        </p:nvSpPr>
        <p:spPr>
          <a:xfrm>
            <a:off x="1341832" y="3581400"/>
            <a:ext cx="950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000">
                <a:solidFill>
                  <a:schemeClr val="bg1">
                    <a:lumMod val="65000"/>
                  </a:schemeClr>
                </a:solidFill>
                <a:latin typeface="Helvetica33-ExtendedThin" panose="020B0200000000000000" pitchFamily="34" charset="0"/>
              </a:rPr>
              <a:t>S E E K E R</a:t>
            </a:r>
            <a:endParaRPr lang="ko-KR" altLang="en-US" sz="2000">
              <a:solidFill>
                <a:schemeClr val="bg1">
                  <a:lumMod val="65000"/>
                </a:schemeClr>
              </a:solidFill>
              <a:latin typeface="Helvetica33-ExtendedThin" panose="020B0200000000000000" pitchFamily="34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8C9D83-2A29-4DFA-967D-17B86EEB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0C05D5-7BD4-4B71-A3AF-9367797C20C4}"/>
              </a:ext>
            </a:extLst>
          </p:cNvPr>
          <p:cNvSpPr/>
          <p:nvPr/>
        </p:nvSpPr>
        <p:spPr>
          <a:xfrm>
            <a:off x="-1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42DE15-9551-4439-B14E-5492572521BD}"/>
              </a:ext>
            </a:extLst>
          </p:cNvPr>
          <p:cNvSpPr/>
          <p:nvPr/>
        </p:nvSpPr>
        <p:spPr>
          <a:xfrm>
            <a:off x="6095997" y="3411000"/>
            <a:ext cx="6095998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22">
            <a:extLst>
              <a:ext uri="{FF2B5EF4-FFF2-40B4-BE49-F238E27FC236}">
                <a16:creationId xmlns:a16="http://schemas.microsoft.com/office/drawing/2014/main" id="{56643C6C-3C02-4464-A563-C654634270E2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FDC871-5327-48A4-BD25-25711F9CDA11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10C1A9AE-FF52-4A76-80BF-7970E5387CB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6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1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장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행렬</a:t>
            </a:r>
            <a:r>
              <a:rPr lang="en-US" altLang="ko-KR">
                <a:latin typeface="Arial" panose="020B0604020202020204" pitchFamily="34" charset="0"/>
                <a:ea typeface="함초롬돋움" panose="02030504000101010101" pitchFamily="18" charset="-127"/>
                <a:cs typeface="함초롬돋움" panose="02030504000101010101" pitchFamily="18" charset="-127"/>
              </a:rPr>
              <a:t>(Matrix)</a:t>
            </a:r>
            <a:endParaRPr lang="ko-KR" altLang="en-US" dirty="0">
              <a:latin typeface="Arial" panose="020B0604020202020204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pic>
        <p:nvPicPr>
          <p:cNvPr id="8" name="그림 7" descr="텍스트, 구름, 밤하늘이(가) 표시된 사진&#10;&#10;자동 생성된 설명">
            <a:extLst>
              <a:ext uri="{FF2B5EF4-FFF2-40B4-BE49-F238E27FC236}">
                <a16:creationId xmlns:a16="http://schemas.microsoft.com/office/drawing/2014/main" id="{600F842C-8204-4655-BCBB-C081DDAE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4D6BDB4-3B62-4810-AA4E-E18521C32D58}"/>
              </a:ext>
            </a:extLst>
          </p:cNvPr>
          <p:cNvSpPr/>
          <p:nvPr/>
        </p:nvSpPr>
        <p:spPr>
          <a:xfrm>
            <a:off x="0" y="0"/>
            <a:ext cx="12191994" cy="68580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22">
            <a:extLst>
              <a:ext uri="{FF2B5EF4-FFF2-40B4-BE49-F238E27FC236}">
                <a16:creationId xmlns:a16="http://schemas.microsoft.com/office/drawing/2014/main" id="{C7BC04E0-3BD9-41D8-A7F0-562B3AA8426C}"/>
              </a:ext>
            </a:extLst>
          </p:cNvPr>
          <p:cNvSpPr txBox="1">
            <a:spLocks/>
          </p:cNvSpPr>
          <p:nvPr/>
        </p:nvSpPr>
        <p:spPr>
          <a:xfrm>
            <a:off x="229577" y="5299687"/>
            <a:ext cx="1066800" cy="15081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Concept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bg2"/>
                </a:solidFill>
                <a:effectLst>
                  <a:glow rad="228600">
                    <a:schemeClr val="bg1">
                      <a:lumMod val="85000"/>
                      <a:alpha val="15000"/>
                    </a:schemeClr>
                  </a:glow>
                </a:effectLst>
                <a:latin typeface="넥슨Lv1고딕" panose="00000500000000000000" pitchFamily="2" charset="-127"/>
                <a:ea typeface="넥슨Lv1고딕" panose="00000500000000000000" pitchFamily="2" charset="-127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In Game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Comment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BDFF2E-AB73-4509-8B7A-D3651C8E5933}"/>
              </a:ext>
            </a:extLst>
          </p:cNvPr>
          <p:cNvCxnSpPr>
            <a:cxnSpLocks/>
          </p:cNvCxnSpPr>
          <p:nvPr/>
        </p:nvCxnSpPr>
        <p:spPr>
          <a:xfrm>
            <a:off x="196069" y="5504195"/>
            <a:ext cx="0" cy="1098217"/>
          </a:xfrm>
          <a:prstGeom prst="line">
            <a:avLst/>
          </a:prstGeom>
          <a:ln>
            <a:solidFill>
              <a:schemeClr val="accent3">
                <a:alpha val="48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09FEB365-A051-4B99-97F0-E6E280EFAE83}"/>
              </a:ext>
            </a:extLst>
          </p:cNvPr>
          <p:cNvSpPr/>
          <p:nvPr/>
        </p:nvSpPr>
        <p:spPr>
          <a:xfrm>
            <a:off x="168106" y="5803087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E0657-35F7-43E5-A954-E7F8E1E3C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0B7B6-3B8E-4594-A197-43EDCB2E3FC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5" name="텍스트 개체 틀 21">
            <a:extLst>
              <a:ext uri="{FF2B5EF4-FFF2-40B4-BE49-F238E27FC236}">
                <a16:creationId xmlns:a16="http://schemas.microsoft.com/office/drawing/2014/main" id="{B5DA961E-FF6E-4AB0-BAE1-E5A00CC2F671}"/>
              </a:ext>
            </a:extLst>
          </p:cNvPr>
          <p:cNvSpPr txBox="1">
            <a:spLocks/>
          </p:cNvSpPr>
          <p:nvPr/>
        </p:nvSpPr>
        <p:spPr>
          <a:xfrm>
            <a:off x="229577" y="217488"/>
            <a:ext cx="1208087" cy="1384539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200">
                <a:solidFill>
                  <a:schemeClr val="bg1"/>
                </a:solidFill>
                <a:latin typeface="Hahmlet" pitchFamily="2" charset="-127"/>
                <a:ea typeface="Hahmlet" pitchFamily="2" charset="-127"/>
                <a:cs typeface="Hahmlet" pitchFamily="2" charset="-127"/>
              </a:rPr>
              <a:t>장르</a:t>
            </a:r>
            <a:endParaRPr lang="en-US" altLang="ko-KR" sz="1200">
              <a:solidFill>
                <a:schemeClr val="bg1"/>
              </a:solidFill>
              <a:latin typeface="Hahmlet" pitchFamily="2" charset="-127"/>
              <a:ea typeface="Hahmlet" pitchFamily="2" charset="-127"/>
              <a:cs typeface="Hahmlet" pitchFamily="2" charset="-127"/>
            </a:endParaRPr>
          </a:p>
        </p:txBody>
      </p:sp>
      <p:sp>
        <p:nvSpPr>
          <p:cNvPr id="19" name="텍스트 개체 틀 21">
            <a:extLst>
              <a:ext uri="{FF2B5EF4-FFF2-40B4-BE49-F238E27FC236}">
                <a16:creationId xmlns:a16="http://schemas.microsoft.com/office/drawing/2014/main" id="{282F30D1-1803-43DE-A2AA-62CD4B31587D}"/>
              </a:ext>
            </a:extLst>
          </p:cNvPr>
          <p:cNvSpPr txBox="1">
            <a:spLocks/>
          </p:cNvSpPr>
          <p:nvPr/>
        </p:nvSpPr>
        <p:spPr>
          <a:xfrm>
            <a:off x="1437664" y="2114443"/>
            <a:ext cx="3701697" cy="262911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2.5D</a:t>
            </a: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기반의 메트로배니아</a:t>
            </a:r>
            <a:r>
              <a:rPr lang="en-US" altLang="ko-KR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어드벤쳐로써 지역을 돌아다니며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숨겨진 영역을 해제하고 아이템을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  <a:p>
            <a:pPr marL="0" indent="0" algn="ctr">
              <a:buNone/>
            </a:pPr>
            <a:r>
              <a:rPr lang="ko-KR" altLang="en-US" sz="1800">
                <a:solidFill>
                  <a:schemeClr val="bg1">
                    <a:lumMod val="8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획득하여 강해지는 방식의 플레이</a:t>
            </a: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FA5096-5CF8-4BA9-8A82-1755B54F248C}"/>
              </a:ext>
            </a:extLst>
          </p:cNvPr>
          <p:cNvSpPr txBox="1"/>
          <p:nvPr/>
        </p:nvSpPr>
        <p:spPr>
          <a:xfrm>
            <a:off x="1504340" y="2209693"/>
            <a:ext cx="1438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/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장르</a:t>
            </a:r>
            <a:endParaRPr lang="ko-KR" altLang="en-US"/>
          </a:p>
        </p:txBody>
      </p:sp>
      <p:sp>
        <p:nvSpPr>
          <p:cNvPr id="28" name="텍스트 개체 틀 21">
            <a:extLst>
              <a:ext uri="{FF2B5EF4-FFF2-40B4-BE49-F238E27FC236}">
                <a16:creationId xmlns:a16="http://schemas.microsoft.com/office/drawing/2014/main" id="{36AEFC37-B1CF-4426-80C6-161650B58EAB}"/>
              </a:ext>
            </a:extLst>
          </p:cNvPr>
          <p:cNvSpPr txBox="1">
            <a:spLocks/>
          </p:cNvSpPr>
          <p:nvPr/>
        </p:nvSpPr>
        <p:spPr>
          <a:xfrm>
            <a:off x="5648840" y="217488"/>
            <a:ext cx="5827486" cy="642302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14000"/>
            </a:schemeClr>
          </a:solidFill>
        </p:spPr>
        <p:txBody>
          <a:bodyPr anchor="ctr"/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1800">
              <a:solidFill>
                <a:schemeClr val="bg1">
                  <a:lumMod val="8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pic>
        <p:nvPicPr>
          <p:cNvPr id="27" name="그림 2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08482DAB-7BBE-47B1-9270-830F8A3F6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19" y="525322"/>
            <a:ext cx="4808528" cy="2708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그림 29" descr="대양저이(가) 표시된 사진&#10;&#10;자동 생성된 설명">
            <a:extLst>
              <a:ext uri="{FF2B5EF4-FFF2-40B4-BE49-F238E27FC236}">
                <a16:creationId xmlns:a16="http://schemas.microsoft.com/office/drawing/2014/main" id="{8A3676C5-9F0E-47BA-AFC3-31445FD5A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48" y="3624346"/>
            <a:ext cx="4814812" cy="2708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BEE007-CEFA-1190-8EBA-341412A37510}"/>
              </a:ext>
            </a:extLst>
          </p:cNvPr>
          <p:cNvSpPr txBox="1"/>
          <p:nvPr/>
        </p:nvSpPr>
        <p:spPr>
          <a:xfrm>
            <a:off x="7949019" y="3278412"/>
            <a:ext cx="20780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(1)]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엔더 릴리즈 맵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endParaRPr lang="ko-KR" altLang="en-US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B52760-771B-1945-B69E-907D337C88B1}"/>
              </a:ext>
            </a:extLst>
          </p:cNvPr>
          <p:cNvSpPr txBox="1"/>
          <p:nvPr/>
        </p:nvSpPr>
        <p:spPr>
          <a:xfrm>
            <a:off x="8005593" y="6355446"/>
            <a:ext cx="1172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[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그림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(2)] Ori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인 게임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Hahmlet Light" pitchFamily="2" charset="-127"/>
                <a:ea typeface="Hahmlet Light" pitchFamily="2" charset="-127"/>
                <a:cs typeface="Hahmlet Light" pitchFamily="2" charset="-127"/>
              </a:rPr>
              <a:t> </a:t>
            </a:r>
            <a:endParaRPr lang="ko-KR" altLang="en-US" sz="800">
              <a:solidFill>
                <a:schemeClr val="bg1">
                  <a:lumMod val="75000"/>
                </a:schemeClr>
              </a:solidFill>
              <a:latin typeface="Hahmlet Light" pitchFamily="2" charset="-127"/>
              <a:ea typeface="Hahmlet Light" pitchFamily="2" charset="-127"/>
              <a:cs typeface="Hahmlet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74319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3062</Words>
  <Application>Microsoft Office PowerPoint</Application>
  <PresentationFormat>와이드스크린</PresentationFormat>
  <Paragraphs>716</Paragraphs>
  <Slides>43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59" baseType="lpstr">
      <vt:lpstr>G마켓 산스 TTF Bold</vt:lpstr>
      <vt:lpstr>Hahmlet</vt:lpstr>
      <vt:lpstr>Hahmlet Black</vt:lpstr>
      <vt:lpstr>Hahmlet ExtraLight</vt:lpstr>
      <vt:lpstr>Hahmlet Light</vt:lpstr>
      <vt:lpstr>Hahmlet SemiBold</vt:lpstr>
      <vt:lpstr>Microsoft GothicNeo</vt:lpstr>
      <vt:lpstr>Microsoft GothicNeo Light</vt:lpstr>
      <vt:lpstr>넥슨Lv1고딕</vt:lpstr>
      <vt:lpstr>맑은 고딕</vt:lpstr>
      <vt:lpstr>휴먼옛체</vt:lpstr>
      <vt:lpstr>Arial</vt:lpstr>
      <vt:lpstr>Helvetica33-ExtendedThin</vt:lpstr>
      <vt:lpstr>Water Brush</vt:lpstr>
      <vt:lpstr>DashVTI</vt:lpstr>
      <vt:lpstr>Office 테마</vt:lpstr>
      <vt:lpstr>PowerPoint 프레젠테이션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1장. 행렬(Matrix)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백승호(2018192017)</dc:creator>
  <cp:lastModifiedBy>백승호(2018192017)</cp:lastModifiedBy>
  <cp:revision>56</cp:revision>
  <dcterms:created xsi:type="dcterms:W3CDTF">2022-04-28T08:50:34Z</dcterms:created>
  <dcterms:modified xsi:type="dcterms:W3CDTF">2022-05-01T14:10:57Z</dcterms:modified>
</cp:coreProperties>
</file>